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16" r:id="rId4"/>
    <p:sldMasterId id="2147483717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</p:sldIdLst>
  <p:sldSz cy="5143500" cx="9144000"/>
  <p:notesSz cx="6858000" cy="9144000"/>
  <p:embeddedFontLst>
    <p:embeddedFont>
      <p:font typeface="Roboto"/>
      <p:regular r:id="rId52"/>
      <p:bold r:id="rId53"/>
      <p:italic r:id="rId54"/>
      <p:boldItalic r:id="rId55"/>
    </p:embeddedFont>
    <p:embeddedFont>
      <p:font typeface="Montserrat"/>
      <p:regular r:id="rId56"/>
      <p:bold r:id="rId57"/>
      <p:italic r:id="rId58"/>
      <p:boldItalic r:id="rId59"/>
    </p:embeddedFont>
    <p:embeddedFont>
      <p:font typeface="Montserrat Medium"/>
      <p:regular r:id="rId60"/>
      <p:bold r:id="rId61"/>
      <p:italic r:id="rId62"/>
      <p:boldItalic r:id="rId63"/>
    </p:embeddedFont>
    <p:embeddedFont>
      <p:font typeface="Montserrat ExtraLight"/>
      <p:regular r:id="rId64"/>
      <p:bold r:id="rId65"/>
      <p:italic r:id="rId66"/>
      <p:boldItalic r:id="rId67"/>
    </p:embeddedFont>
    <p:embeddedFont>
      <p:font typeface="Montserrat ExtraBold"/>
      <p:bold r:id="rId68"/>
      <p:boldItalic r:id="rId6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BFA912B-EB36-4148-AF1D-F23A80F025D5}">
  <a:tblStyle styleId="{2BFA912B-EB36-4148-AF1D-F23A80F025D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font" Target="fonts/MontserratMedium-italic.fntdata"/><Relationship Id="rId61" Type="http://schemas.openxmlformats.org/officeDocument/2006/relationships/font" Target="fonts/MontserratMedium-bold.fntdata"/><Relationship Id="rId20" Type="http://schemas.openxmlformats.org/officeDocument/2006/relationships/slide" Target="slides/slide14.xml"/><Relationship Id="rId64" Type="http://schemas.openxmlformats.org/officeDocument/2006/relationships/font" Target="fonts/MontserratExtraLight-regular.fntdata"/><Relationship Id="rId63" Type="http://schemas.openxmlformats.org/officeDocument/2006/relationships/font" Target="fonts/MontserratMedium-boldItalic.fntdata"/><Relationship Id="rId22" Type="http://schemas.openxmlformats.org/officeDocument/2006/relationships/slide" Target="slides/slide16.xml"/><Relationship Id="rId66" Type="http://schemas.openxmlformats.org/officeDocument/2006/relationships/font" Target="fonts/MontserratExtraLight-italic.fntdata"/><Relationship Id="rId21" Type="http://schemas.openxmlformats.org/officeDocument/2006/relationships/slide" Target="slides/slide15.xml"/><Relationship Id="rId65" Type="http://schemas.openxmlformats.org/officeDocument/2006/relationships/font" Target="fonts/MontserratExtraLight-bold.fntdata"/><Relationship Id="rId24" Type="http://schemas.openxmlformats.org/officeDocument/2006/relationships/slide" Target="slides/slide18.xml"/><Relationship Id="rId68" Type="http://schemas.openxmlformats.org/officeDocument/2006/relationships/font" Target="fonts/MontserratExtraBold-bold.fntdata"/><Relationship Id="rId23" Type="http://schemas.openxmlformats.org/officeDocument/2006/relationships/slide" Target="slides/slide17.xml"/><Relationship Id="rId67" Type="http://schemas.openxmlformats.org/officeDocument/2006/relationships/font" Target="fonts/MontserratExtraLight-boldItalic.fntdata"/><Relationship Id="rId60" Type="http://schemas.openxmlformats.org/officeDocument/2006/relationships/font" Target="fonts/MontserratMedium-regular.fntdata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font" Target="fonts/MontserratExtraBold-boldItalic.fntdata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font" Target="fonts/Roboto-bold.fntdata"/><Relationship Id="rId52" Type="http://schemas.openxmlformats.org/officeDocument/2006/relationships/font" Target="fonts/Roboto-regular.fntdata"/><Relationship Id="rId11" Type="http://schemas.openxmlformats.org/officeDocument/2006/relationships/slide" Target="slides/slide5.xml"/><Relationship Id="rId55" Type="http://schemas.openxmlformats.org/officeDocument/2006/relationships/font" Target="fonts/Roboto-boldItalic.fntdata"/><Relationship Id="rId10" Type="http://schemas.openxmlformats.org/officeDocument/2006/relationships/slide" Target="slides/slide4.xml"/><Relationship Id="rId54" Type="http://schemas.openxmlformats.org/officeDocument/2006/relationships/font" Target="fonts/Roboto-italic.fntdata"/><Relationship Id="rId13" Type="http://schemas.openxmlformats.org/officeDocument/2006/relationships/slide" Target="slides/slide7.xml"/><Relationship Id="rId57" Type="http://schemas.openxmlformats.org/officeDocument/2006/relationships/font" Target="fonts/Montserrat-bold.fntdata"/><Relationship Id="rId12" Type="http://schemas.openxmlformats.org/officeDocument/2006/relationships/slide" Target="slides/slide6.xml"/><Relationship Id="rId56" Type="http://schemas.openxmlformats.org/officeDocument/2006/relationships/font" Target="fonts/Montserrat-regular.fntdata"/><Relationship Id="rId15" Type="http://schemas.openxmlformats.org/officeDocument/2006/relationships/slide" Target="slides/slide9.xml"/><Relationship Id="rId59" Type="http://schemas.openxmlformats.org/officeDocument/2006/relationships/font" Target="fonts/Montserrat-boldItalic.fntdata"/><Relationship Id="rId14" Type="http://schemas.openxmlformats.org/officeDocument/2006/relationships/slide" Target="slides/slide8.xml"/><Relationship Id="rId58" Type="http://schemas.openxmlformats.org/officeDocument/2006/relationships/font" Target="fonts/Montserrat-italic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2c7c3ca9861_3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2c7c3ca9861_3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2c7c3ca9861_3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2c7c3ca9861_3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2c7c3ca9861_3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2c7c3ca9861_3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2c7c3ca9861_6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2c7c3ca9861_6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2c7c3ca9861_7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2c7c3ca9861_7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2c7c3ca9861_7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2c7c3ca9861_7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2c7c3ca9861_7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2c7c3ca9861_7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2c7c3ca9861_7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2c7c3ca9861_7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2c7c3ca9861_7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2c7c3ca9861_7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2c7c3ca9861_7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2c7c3ca9861_7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2ce232268d7_0_2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2ce232268d7_0_2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2c7c3ca9861_4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2c7c3ca9861_4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2e02ce970f6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2e02ce970f6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2e114a58f3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2e114a58f3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2e114a58f3b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2e114a58f3b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2c7c3ca9861_6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2c7c3ca9861_6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2c7c3ca9861_6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" name="Google Shape;522;g2c7c3ca9861_6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2c7c3ca9861_6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2c7c3ca9861_6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7f9262ee2f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7f9262ee2f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2c7c3ca9861_6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2c7c3ca9861_6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7f9262ee2f_0_245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7f9262ee2f_0_245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2c7c3ca9861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2c7c3ca9861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2c7c3ca9861_6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Google Shape;561;g2c7c3ca9861_6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2c92e5a46e2_2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Google Shape;571;g2c92e5a46e2_2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2c92e5a46e2_8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2" name="Google Shape;582;g2c92e5a46e2_8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2cd4b0d26bf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g2cd4b0d26bf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2c7c3ca9861_6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2c7c3ca9861_6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g2c7c3ca9861_6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1" name="Google Shape;611;g2c7c3ca9861_6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2c7c3ca9861_6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1" name="Google Shape;621;g2c7c3ca9861_6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2c7c3ca9861_4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8" name="Google Shape;628;g2c7c3ca9861_4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2c7c3ca9861_6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5" name="Google Shape;635;g2c7c3ca9861_6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g2c7c3ca9861_4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2" name="Google Shape;642;g2c7c3ca9861_4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2c7c3ca9861_6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2c7c3ca9861_6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g2c7c3ca9861_6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9" name="Google Shape;649;g2c7c3ca9861_6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2c7c3ca9861_6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6" name="Google Shape;656;g2c7c3ca9861_6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g2cfa09f22eb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3" name="Google Shape;663;g2cfa09f22eb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g2c7c3ca9861_6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0" name="Google Shape;670;g2c7c3ca9861_6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g2c7c3ca9861_6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7" name="Google Shape;677;g2c7c3ca9861_6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g2cfa09f22eb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4" name="Google Shape;684;g2cfa09f22eb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7f9262ee2f_0_262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7f9262ee2f_0_262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2c7c3ca9861_3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2c7c3ca9861_3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2cd39613517_2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2cd39613517_2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2c7c3ca9861_3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2c7c3ca9861_3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2c7a2d222cc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2c7a2d222cc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5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6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Relationship Id="rId3" Type="http://schemas.openxmlformats.org/officeDocument/2006/relationships/image" Target="../media/image125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7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5.png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.png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6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125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1"/>
          <p:cNvSpPr txBox="1"/>
          <p:nvPr>
            <p:ph hasCustomPrompt="1" type="title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9" name="Google Shape;39;p11"/>
          <p:cNvSpPr txBox="1"/>
          <p:nvPr>
            <p:ph idx="1" type="body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42900" lvl="1" marL="914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indent="-342900" lvl="2" marL="1371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indent="-342900" lvl="3" marL="18288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indent="-342900" lvl="4" marL="22860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indent="-342900" lvl="5" marL="27432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indent="-342900" lvl="6" marL="3200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indent="-342900" lvl="7" marL="3657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indent="-342900" lvl="8" marL="411480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13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1625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indent="-301625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indent="-301625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indent="-301625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indent="-301625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indent="-301625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indent="-301625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indent="-301625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indent="-301625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4"/>
          <p:cNvSpPr txBox="1"/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" name="Google Shape;46;p14"/>
          <p:cNvSpPr txBox="1"/>
          <p:nvPr>
            <p:ph idx="1" type="subTitle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14"/>
          <p:cNvSpPr txBox="1"/>
          <p:nvPr>
            <p:ph idx="2" type="title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14"/>
          <p:cNvSpPr txBox="1"/>
          <p:nvPr>
            <p:ph idx="3" type="subTitle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" name="Google Shape;49;p14"/>
          <p:cNvSpPr txBox="1"/>
          <p:nvPr>
            <p:ph idx="4" type="title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" name="Google Shape;50;p14"/>
          <p:cNvSpPr txBox="1"/>
          <p:nvPr>
            <p:ph idx="5" type="subTitle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14"/>
          <p:cNvSpPr txBox="1"/>
          <p:nvPr>
            <p:ph hasCustomPrompt="1" idx="6" type="title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14"/>
          <p:cNvSpPr txBox="1"/>
          <p:nvPr>
            <p:ph hasCustomPrompt="1" idx="7" type="title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3" name="Google Shape;53;p14"/>
          <p:cNvSpPr txBox="1"/>
          <p:nvPr>
            <p:ph hasCustomPrompt="1" idx="8" type="title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/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effectLst>
            <a:outerShdw blurRad="57150" rotWithShape="0" algn="bl" dir="5400000" dist="19050">
              <a:srgbClr val="76A5AF">
                <a:alpha val="88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6" name="Google Shape;56;p15"/>
          <p:cNvSpPr txBox="1"/>
          <p:nvPr>
            <p:ph idx="1" type="subTitle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6"/>
          <p:cNvSpPr txBox="1"/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9" name="Google Shape;59;p16"/>
          <p:cNvSpPr txBox="1"/>
          <p:nvPr>
            <p:ph idx="1" type="subTitle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7"/>
          <p:cNvSpPr txBox="1"/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2" name="Google Shape;62;p17"/>
          <p:cNvSpPr txBox="1"/>
          <p:nvPr>
            <p:ph idx="1" type="subTitle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" name="Google Shape;63;p17"/>
          <p:cNvSpPr txBox="1"/>
          <p:nvPr>
            <p:ph idx="2" type="title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4" name="Google Shape;64;p17"/>
          <p:cNvSpPr txBox="1"/>
          <p:nvPr>
            <p:ph idx="3" type="subTitle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Google Shape;65;p17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8"/>
          <p:cNvSpPr txBox="1"/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8" name="Google Shape;68;p18"/>
          <p:cNvSpPr txBox="1"/>
          <p:nvPr>
            <p:ph idx="1" type="subTitle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9" name="Google Shape;69;p18"/>
          <p:cNvSpPr txBox="1"/>
          <p:nvPr>
            <p:ph idx="2" type="title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0" name="Google Shape;70;p18"/>
          <p:cNvSpPr txBox="1"/>
          <p:nvPr>
            <p:ph idx="3" type="subTitle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1" name="Google Shape;71;p18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2" name="Google Shape;72;p18"/>
          <p:cNvSpPr txBox="1"/>
          <p:nvPr>
            <p:ph idx="5" type="title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3" name="Google Shape;73;p18"/>
          <p:cNvSpPr txBox="1"/>
          <p:nvPr>
            <p:ph idx="6" type="subTitle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/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6" name="Google Shape;76;p19"/>
          <p:cNvSpPr txBox="1"/>
          <p:nvPr>
            <p:ph idx="1" type="subTitle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3"/>
          <p:cNvSpPr txBox="1"/>
          <p:nvPr>
            <p:ph hasCustomPrompt="1"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effectLst>
            <a:outerShdw blurRad="114300" rotWithShape="0" algn="bl" dir="6360000" dist="28575">
              <a:schemeClr val="accen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/>
          <p:nvPr>
            <p:ph idx="1" type="subTitle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1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2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3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4"/>
          <p:cNvSpPr txBox="1"/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7" name="Google Shape;87;p24"/>
          <p:cNvSpPr txBox="1"/>
          <p:nvPr>
            <p:ph idx="1" type="body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8" name="Google Shape;88;p24"/>
          <p:cNvSpPr txBox="1"/>
          <p:nvPr>
            <p:ph idx="2" type="body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24"/>
          <p:cNvSpPr txBox="1"/>
          <p:nvPr>
            <p:ph idx="3" type="title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24"/>
          <p:cNvSpPr txBox="1"/>
          <p:nvPr>
            <p:ph idx="4" type="title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5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3" name="Google Shape;93;p25"/>
          <p:cNvSpPr txBox="1"/>
          <p:nvPr>
            <p:ph idx="2" type="title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4" name="Google Shape;94;p25"/>
          <p:cNvSpPr txBox="1"/>
          <p:nvPr>
            <p:ph idx="1" type="subTitle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5" name="Google Shape;95;p25"/>
          <p:cNvSpPr txBox="1"/>
          <p:nvPr>
            <p:ph idx="3" type="title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6" name="Google Shape;96;p25"/>
          <p:cNvSpPr txBox="1"/>
          <p:nvPr>
            <p:ph idx="4" type="subTitle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" name="Google Shape;97;p25"/>
          <p:cNvSpPr txBox="1"/>
          <p:nvPr>
            <p:ph idx="5" type="title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8" name="Google Shape;98;p25"/>
          <p:cNvSpPr txBox="1"/>
          <p:nvPr>
            <p:ph idx="6" type="subTitle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" name="Google Shape;99;p25"/>
          <p:cNvSpPr txBox="1"/>
          <p:nvPr>
            <p:ph idx="7" type="title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0" name="Google Shape;100;p25"/>
          <p:cNvSpPr txBox="1"/>
          <p:nvPr>
            <p:ph idx="8" type="subTitle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Numbers">
  <p:cSld name="CAPTION_ONLY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6"/>
          <p:cNvSpPr txBox="1"/>
          <p:nvPr>
            <p:ph hasCustomPrompt="1" type="title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3" name="Google Shape;103;p26"/>
          <p:cNvSpPr txBox="1"/>
          <p:nvPr>
            <p:ph idx="1" type="subTitle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04" name="Google Shape;104;p26"/>
          <p:cNvSpPr txBox="1"/>
          <p:nvPr>
            <p:ph hasCustomPrompt="1" idx="2" type="title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5" name="Google Shape;105;p26"/>
          <p:cNvSpPr txBox="1"/>
          <p:nvPr>
            <p:ph idx="3" type="subTitle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06" name="Google Shape;106;p26"/>
          <p:cNvSpPr txBox="1"/>
          <p:nvPr>
            <p:ph hasCustomPrompt="1" idx="4" type="title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7" name="Google Shape;107;p26"/>
          <p:cNvSpPr txBox="1"/>
          <p:nvPr>
            <p:ph idx="5" type="subTitle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7"/>
          <p:cNvSpPr txBox="1"/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0" name="Google Shape;110;p27"/>
          <p:cNvSpPr txBox="1"/>
          <p:nvPr>
            <p:ph idx="1" type="subTitle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1" name="Google Shape;111;p27"/>
          <p:cNvSpPr txBox="1"/>
          <p:nvPr>
            <p:ph idx="2" type="title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2" name="Google Shape;112;p27"/>
          <p:cNvSpPr txBox="1"/>
          <p:nvPr>
            <p:ph idx="3" type="subTitle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3" name="Google Shape;113;p27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27"/>
          <p:cNvSpPr txBox="1"/>
          <p:nvPr>
            <p:ph idx="5" type="title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5" name="Google Shape;115;p27"/>
          <p:cNvSpPr txBox="1"/>
          <p:nvPr>
            <p:ph idx="6" type="subTitle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6" name="Google Shape;116;p27"/>
          <p:cNvSpPr txBox="1"/>
          <p:nvPr>
            <p:ph idx="7" type="title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7" name="Google Shape;117;p27"/>
          <p:cNvSpPr txBox="1"/>
          <p:nvPr>
            <p:ph idx="8" type="subTitle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8" name="Google Shape;118;p27"/>
          <p:cNvSpPr txBox="1"/>
          <p:nvPr>
            <p:ph idx="9" type="title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9" name="Google Shape;119;p27"/>
          <p:cNvSpPr txBox="1"/>
          <p:nvPr>
            <p:ph idx="13" type="subTitle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0" name="Google Shape;120;p27"/>
          <p:cNvSpPr txBox="1"/>
          <p:nvPr>
            <p:ph idx="14" type="title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" name="Google Shape;121;p27"/>
          <p:cNvSpPr txBox="1"/>
          <p:nvPr>
            <p:ph idx="15" type="subTitle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8"/>
          <p:cNvSpPr txBox="1"/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4" name="Google Shape;124;p28"/>
          <p:cNvSpPr txBox="1"/>
          <p:nvPr>
            <p:ph idx="2" type="title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5" name="Google Shape;125;p28"/>
          <p:cNvSpPr txBox="1"/>
          <p:nvPr>
            <p:ph idx="1" type="subTitle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28"/>
          <p:cNvSpPr txBox="1"/>
          <p:nvPr>
            <p:ph idx="3" type="title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7" name="Google Shape;127;p28"/>
          <p:cNvSpPr txBox="1"/>
          <p:nvPr>
            <p:ph idx="4" type="subTitle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28"/>
          <p:cNvSpPr txBox="1"/>
          <p:nvPr>
            <p:ph idx="5" type="title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9" name="Google Shape;129;p28"/>
          <p:cNvSpPr txBox="1"/>
          <p:nvPr>
            <p:ph idx="6" type="subTitle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0" name="Google Shape;130;p28"/>
          <p:cNvSpPr txBox="1"/>
          <p:nvPr>
            <p:ph idx="7" type="title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1" name="Google Shape;131;p28"/>
          <p:cNvSpPr txBox="1"/>
          <p:nvPr>
            <p:ph idx="8" type="subTitle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9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4" name="Google Shape;134;p29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0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7" name="Google Shape;137;p30"/>
          <p:cNvSpPr txBox="1"/>
          <p:nvPr>
            <p:ph idx="1" type="subTitle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4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APTION_ONL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1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0" name="Google Shape;140;p31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2"/>
          <p:cNvSpPr txBox="1"/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3" name="Google Shape;143;p32"/>
          <p:cNvSpPr txBox="1"/>
          <p:nvPr>
            <p:ph idx="1" type="subTitle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3"/>
          <p:cNvSpPr txBox="1"/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6" name="Google Shape;146;p33"/>
          <p:cNvSpPr txBox="1"/>
          <p:nvPr>
            <p:ph idx="1" type="subTitle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47" name="Google Shape;147;p33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sz="1000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4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0" name="Google Shape;150;p34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5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3" name="Google Shape;153;p35"/>
          <p:cNvSpPr txBox="1"/>
          <p:nvPr>
            <p:ph idx="1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7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9" name="Google Shape;159;p37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8"/>
          <p:cNvSpPr txBox="1"/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2" name="Google Shape;162;p38"/>
          <p:cNvSpPr txBox="1"/>
          <p:nvPr>
            <p:ph hasCustomPrompt="1"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effectLst>
            <a:outerShdw blurRad="114300" rotWithShape="0" algn="bl" dir="6360000" dist="28575">
              <a:schemeClr val="accen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63" name="Google Shape;163;p38"/>
          <p:cNvSpPr txBox="1"/>
          <p:nvPr>
            <p:ph idx="1" type="subTitle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9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6" name="Google Shape;166;p39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40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9" name="Google Shape;169;p40"/>
          <p:cNvSpPr txBox="1"/>
          <p:nvPr>
            <p:ph idx="1" type="body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0" name="Google Shape;170;p40"/>
          <p:cNvSpPr txBox="1"/>
          <p:nvPr>
            <p:ph idx="2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41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5"/>
          <p:cNvSpPr txBox="1"/>
          <p:nvPr>
            <p:ph idx="1" type="body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" name="Google Shape;21;p5"/>
          <p:cNvSpPr txBox="1"/>
          <p:nvPr>
            <p:ph idx="2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42"/>
          <p:cNvSpPr txBox="1"/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5" name="Google Shape;175;p42"/>
          <p:cNvSpPr txBox="1"/>
          <p:nvPr>
            <p:ph idx="1" type="body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43"/>
          <p:cNvSpPr txBox="1"/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178" name="Google Shape;17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3278924" y="414050"/>
            <a:ext cx="7626551" cy="2883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5400000">
            <a:off x="4822414" y="-351911"/>
            <a:ext cx="9309797" cy="352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44"/>
          <p:cNvSpPr txBox="1"/>
          <p:nvPr>
            <p:ph idx="1" type="subTitle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82" name="Google Shape;182;p44"/>
          <p:cNvSpPr txBox="1"/>
          <p:nvPr>
            <p:ph idx="2" type="body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3" name="Google Shape;183;p44"/>
          <p:cNvSpPr txBox="1"/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45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46"/>
          <p:cNvSpPr txBox="1"/>
          <p:nvPr>
            <p:ph hasCustomPrompt="1" type="title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88" name="Google Shape;188;p46"/>
          <p:cNvSpPr txBox="1"/>
          <p:nvPr>
            <p:ph idx="1" type="body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42900" lvl="1" marL="914400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indent="-342900" lvl="2" marL="1371600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indent="-342900" lvl="3" marL="1828800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indent="-342900" lvl="4" marL="2286000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indent="-342900" lvl="5" marL="2743200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indent="-342900" lvl="6" marL="3200400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indent="-342900" lvl="7" marL="3657600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indent="-342900" lvl="8" marL="4114800" rtl="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48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2" name="Google Shape;192;p48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1625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indent="-301625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indent="-301625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indent="-301625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indent="-301625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indent="-301625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indent="-301625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indent="-301625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indent="-301625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9"/>
          <p:cNvSpPr txBox="1"/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5" name="Google Shape;195;p49"/>
          <p:cNvSpPr txBox="1"/>
          <p:nvPr>
            <p:ph idx="1" type="subTitle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6" name="Google Shape;196;p49"/>
          <p:cNvSpPr txBox="1"/>
          <p:nvPr>
            <p:ph idx="2" type="title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7" name="Google Shape;197;p49"/>
          <p:cNvSpPr txBox="1"/>
          <p:nvPr>
            <p:ph idx="3" type="subTitle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8" name="Google Shape;198;p49"/>
          <p:cNvSpPr txBox="1"/>
          <p:nvPr>
            <p:ph idx="4" type="title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9" name="Google Shape;199;p49"/>
          <p:cNvSpPr txBox="1"/>
          <p:nvPr>
            <p:ph idx="5" type="subTitle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0" name="Google Shape;200;p49"/>
          <p:cNvSpPr txBox="1"/>
          <p:nvPr>
            <p:ph hasCustomPrompt="1" idx="6" type="title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01" name="Google Shape;201;p49"/>
          <p:cNvSpPr txBox="1"/>
          <p:nvPr>
            <p:ph hasCustomPrompt="1" idx="7" type="title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02" name="Google Shape;202;p49"/>
          <p:cNvSpPr txBox="1"/>
          <p:nvPr>
            <p:ph hasCustomPrompt="1" idx="8" type="title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50"/>
          <p:cNvSpPr txBox="1"/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effectLst>
            <a:outerShdw blurRad="57150" rotWithShape="0" algn="bl" dir="5400000" dist="19050">
              <a:srgbClr val="76A5AF">
                <a:alpha val="88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5" name="Google Shape;205;p50"/>
          <p:cNvSpPr txBox="1"/>
          <p:nvPr>
            <p:ph idx="1" type="subTitle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51"/>
          <p:cNvSpPr txBox="1"/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8" name="Google Shape;208;p51"/>
          <p:cNvSpPr txBox="1"/>
          <p:nvPr>
            <p:ph idx="1" type="subTitle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52"/>
          <p:cNvSpPr txBox="1"/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1" name="Google Shape;211;p52"/>
          <p:cNvSpPr txBox="1"/>
          <p:nvPr>
            <p:ph idx="1" type="subTitle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2" name="Google Shape;212;p52"/>
          <p:cNvSpPr txBox="1"/>
          <p:nvPr>
            <p:ph idx="2" type="title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3" name="Google Shape;213;p52"/>
          <p:cNvSpPr txBox="1"/>
          <p:nvPr>
            <p:ph idx="3" type="subTitle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4" name="Google Shape;214;p52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53"/>
          <p:cNvSpPr txBox="1"/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7" name="Google Shape;217;p53"/>
          <p:cNvSpPr txBox="1"/>
          <p:nvPr>
            <p:ph idx="1" type="subTitle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8" name="Google Shape;218;p53"/>
          <p:cNvSpPr txBox="1"/>
          <p:nvPr>
            <p:ph idx="2" type="title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9" name="Google Shape;219;p53"/>
          <p:cNvSpPr txBox="1"/>
          <p:nvPr>
            <p:ph idx="3" type="subTitle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" name="Google Shape;220;p53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" name="Google Shape;221;p53"/>
          <p:cNvSpPr txBox="1"/>
          <p:nvPr>
            <p:ph idx="5" type="title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2" name="Google Shape;222;p53"/>
          <p:cNvSpPr txBox="1"/>
          <p:nvPr>
            <p:ph idx="6" type="subTitle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54"/>
          <p:cNvSpPr txBox="1"/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5" name="Google Shape;225;p54"/>
          <p:cNvSpPr txBox="1"/>
          <p:nvPr>
            <p:ph idx="1" type="subTitle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55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56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57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58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59"/>
          <p:cNvSpPr txBox="1"/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6" name="Google Shape;236;p59"/>
          <p:cNvSpPr txBox="1"/>
          <p:nvPr>
            <p:ph idx="1" type="body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7" name="Google Shape;237;p59"/>
          <p:cNvSpPr txBox="1"/>
          <p:nvPr>
            <p:ph idx="2" type="body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8" name="Google Shape;238;p59"/>
          <p:cNvSpPr txBox="1"/>
          <p:nvPr>
            <p:ph idx="3" type="title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9" name="Google Shape;239;p59"/>
          <p:cNvSpPr txBox="1"/>
          <p:nvPr>
            <p:ph idx="4" type="title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60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2" name="Google Shape;242;p60"/>
          <p:cNvSpPr txBox="1"/>
          <p:nvPr>
            <p:ph idx="2" type="title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3" name="Google Shape;243;p60"/>
          <p:cNvSpPr txBox="1"/>
          <p:nvPr>
            <p:ph idx="1" type="subTitle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4" name="Google Shape;244;p60"/>
          <p:cNvSpPr txBox="1"/>
          <p:nvPr>
            <p:ph idx="3" type="title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5" name="Google Shape;245;p60"/>
          <p:cNvSpPr txBox="1"/>
          <p:nvPr>
            <p:ph idx="4" type="subTitle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6" name="Google Shape;246;p60"/>
          <p:cNvSpPr txBox="1"/>
          <p:nvPr>
            <p:ph idx="5" type="title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7" name="Google Shape;247;p60"/>
          <p:cNvSpPr txBox="1"/>
          <p:nvPr>
            <p:ph idx="6" type="subTitle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8" name="Google Shape;248;p60"/>
          <p:cNvSpPr txBox="1"/>
          <p:nvPr>
            <p:ph idx="7" type="title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9" name="Google Shape;249;p60"/>
          <p:cNvSpPr txBox="1"/>
          <p:nvPr>
            <p:ph idx="8" type="subTitle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Numbers">
  <p:cSld name="CAPTION_ONLY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61"/>
          <p:cNvSpPr txBox="1"/>
          <p:nvPr>
            <p:ph hasCustomPrompt="1" type="title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52" name="Google Shape;252;p61"/>
          <p:cNvSpPr txBox="1"/>
          <p:nvPr>
            <p:ph idx="1" type="subTitle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53" name="Google Shape;253;p61"/>
          <p:cNvSpPr txBox="1"/>
          <p:nvPr>
            <p:ph hasCustomPrompt="1" idx="2" type="title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54" name="Google Shape;254;p61"/>
          <p:cNvSpPr txBox="1"/>
          <p:nvPr>
            <p:ph idx="3" type="subTitle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55" name="Google Shape;255;p61"/>
          <p:cNvSpPr txBox="1"/>
          <p:nvPr>
            <p:ph hasCustomPrompt="1" idx="4" type="title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56" name="Google Shape;256;p61"/>
          <p:cNvSpPr txBox="1"/>
          <p:nvPr>
            <p:ph idx="5" type="subTitle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/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" name="Google Shape;26;p7"/>
          <p:cNvSpPr txBox="1"/>
          <p:nvPr>
            <p:ph idx="1" type="body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62"/>
          <p:cNvSpPr txBox="1"/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9" name="Google Shape;259;p62"/>
          <p:cNvSpPr txBox="1"/>
          <p:nvPr>
            <p:ph idx="1" type="subTitle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0" name="Google Shape;260;p62"/>
          <p:cNvSpPr txBox="1"/>
          <p:nvPr>
            <p:ph idx="2" type="title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1" name="Google Shape;261;p62"/>
          <p:cNvSpPr txBox="1"/>
          <p:nvPr>
            <p:ph idx="3" type="subTitle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2" name="Google Shape;262;p62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3" name="Google Shape;263;p62"/>
          <p:cNvSpPr txBox="1"/>
          <p:nvPr>
            <p:ph idx="5" type="title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4" name="Google Shape;264;p62"/>
          <p:cNvSpPr txBox="1"/>
          <p:nvPr>
            <p:ph idx="6" type="subTitle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5" name="Google Shape;265;p62"/>
          <p:cNvSpPr txBox="1"/>
          <p:nvPr>
            <p:ph idx="7" type="title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6" name="Google Shape;266;p62"/>
          <p:cNvSpPr txBox="1"/>
          <p:nvPr>
            <p:ph idx="8" type="subTitle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7" name="Google Shape;267;p62"/>
          <p:cNvSpPr txBox="1"/>
          <p:nvPr>
            <p:ph idx="9" type="title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8" name="Google Shape;268;p62"/>
          <p:cNvSpPr txBox="1"/>
          <p:nvPr>
            <p:ph idx="13" type="subTitle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9" name="Google Shape;269;p62"/>
          <p:cNvSpPr txBox="1"/>
          <p:nvPr>
            <p:ph idx="14" type="title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0" name="Google Shape;270;p62"/>
          <p:cNvSpPr txBox="1"/>
          <p:nvPr>
            <p:ph idx="15" type="subTitle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63"/>
          <p:cNvSpPr txBox="1"/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3" name="Google Shape;273;p63"/>
          <p:cNvSpPr txBox="1"/>
          <p:nvPr>
            <p:ph idx="2" type="title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4" name="Google Shape;274;p63"/>
          <p:cNvSpPr txBox="1"/>
          <p:nvPr>
            <p:ph idx="1" type="subTitle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5" name="Google Shape;275;p63"/>
          <p:cNvSpPr txBox="1"/>
          <p:nvPr>
            <p:ph idx="3" type="title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6" name="Google Shape;276;p63"/>
          <p:cNvSpPr txBox="1"/>
          <p:nvPr>
            <p:ph idx="4" type="subTitle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7" name="Google Shape;277;p63"/>
          <p:cNvSpPr txBox="1"/>
          <p:nvPr>
            <p:ph idx="5" type="title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8" name="Google Shape;278;p63"/>
          <p:cNvSpPr txBox="1"/>
          <p:nvPr>
            <p:ph idx="6" type="subTitle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9" name="Google Shape;279;p63"/>
          <p:cNvSpPr txBox="1"/>
          <p:nvPr>
            <p:ph idx="7" type="title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0" name="Google Shape;280;p63"/>
          <p:cNvSpPr txBox="1"/>
          <p:nvPr>
            <p:ph idx="8" type="subTitle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64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3" name="Google Shape;283;p64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65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6" name="Google Shape;286;p65"/>
          <p:cNvSpPr txBox="1"/>
          <p:nvPr>
            <p:ph idx="1" type="subTitle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APTION_ONL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66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9" name="Google Shape;289;p66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67"/>
          <p:cNvSpPr txBox="1"/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2" name="Google Shape;292;p67"/>
          <p:cNvSpPr txBox="1"/>
          <p:nvPr>
            <p:ph idx="1" type="subTitle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68"/>
          <p:cNvSpPr txBox="1"/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" name="Google Shape;295;p68"/>
          <p:cNvSpPr txBox="1"/>
          <p:nvPr>
            <p:ph idx="1" type="subTitle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96" name="Google Shape;296;p68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sz="1000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69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9" name="Google Shape;299;p69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70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2" name="Google Shape;302;p70"/>
          <p:cNvSpPr txBox="1"/>
          <p:nvPr>
            <p:ph idx="1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"/>
          <p:cNvSpPr txBox="1"/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29" name="Google Shape;29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3278924" y="414050"/>
            <a:ext cx="7626551" cy="2883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5400000">
            <a:off x="4822414" y="-351911"/>
            <a:ext cx="9309797" cy="352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/>
          <p:nvPr>
            <p:ph idx="1" type="subTitle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33" name="Google Shape;33;p9"/>
          <p:cNvSpPr txBox="1"/>
          <p:nvPr>
            <p:ph idx="2" type="body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" name="Google Shape;34;p9"/>
          <p:cNvSpPr txBox="1"/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0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54.xml"/><Relationship Id="rId22" Type="http://schemas.openxmlformats.org/officeDocument/2006/relationships/slideLayout" Target="../slideLayouts/slideLayout56.xml"/><Relationship Id="rId21" Type="http://schemas.openxmlformats.org/officeDocument/2006/relationships/slideLayout" Target="../slideLayouts/slideLayout55.xml"/><Relationship Id="rId24" Type="http://schemas.openxmlformats.org/officeDocument/2006/relationships/slideLayout" Target="../slideLayouts/slideLayout58.xml"/><Relationship Id="rId23" Type="http://schemas.openxmlformats.org/officeDocument/2006/relationships/slideLayout" Target="../slideLayouts/slideLayout57.xml"/><Relationship Id="rId1" Type="http://schemas.openxmlformats.org/officeDocument/2006/relationships/slideLayout" Target="../slideLayouts/slideLayout35.xml"/><Relationship Id="rId2" Type="http://schemas.openxmlformats.org/officeDocument/2006/relationships/slideLayout" Target="../slideLayouts/slideLayout36.xml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26" Type="http://schemas.openxmlformats.org/officeDocument/2006/relationships/slideLayout" Target="../slideLayouts/slideLayout60.xml"/><Relationship Id="rId25" Type="http://schemas.openxmlformats.org/officeDocument/2006/relationships/slideLayout" Target="../slideLayouts/slideLayout59.xml"/><Relationship Id="rId28" Type="http://schemas.openxmlformats.org/officeDocument/2006/relationships/slideLayout" Target="../slideLayouts/slideLayout62.xml"/><Relationship Id="rId27" Type="http://schemas.openxmlformats.org/officeDocument/2006/relationships/slideLayout" Target="../slideLayouts/slideLayout61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29" Type="http://schemas.openxmlformats.org/officeDocument/2006/relationships/slideLayout" Target="../slideLayouts/slideLayout63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Relationship Id="rId31" Type="http://schemas.openxmlformats.org/officeDocument/2006/relationships/slideLayout" Target="../slideLayouts/slideLayout65.xml"/><Relationship Id="rId30" Type="http://schemas.openxmlformats.org/officeDocument/2006/relationships/slideLayout" Target="../slideLayouts/slideLayout64.xml"/><Relationship Id="rId11" Type="http://schemas.openxmlformats.org/officeDocument/2006/relationships/slideLayout" Target="../slideLayouts/slideLayout45.xml"/><Relationship Id="rId33" Type="http://schemas.openxmlformats.org/officeDocument/2006/relationships/slideLayout" Target="../slideLayouts/slideLayout67.xml"/><Relationship Id="rId10" Type="http://schemas.openxmlformats.org/officeDocument/2006/relationships/slideLayout" Target="../slideLayouts/slideLayout44.xml"/><Relationship Id="rId32" Type="http://schemas.openxmlformats.org/officeDocument/2006/relationships/slideLayout" Target="../slideLayouts/slideLayout66.xml"/><Relationship Id="rId13" Type="http://schemas.openxmlformats.org/officeDocument/2006/relationships/slideLayout" Target="../slideLayouts/slideLayout47.xml"/><Relationship Id="rId35" Type="http://schemas.openxmlformats.org/officeDocument/2006/relationships/theme" Target="../theme/theme3.xml"/><Relationship Id="rId12" Type="http://schemas.openxmlformats.org/officeDocument/2006/relationships/slideLayout" Target="../slideLayouts/slideLayout46.xml"/><Relationship Id="rId34" Type="http://schemas.openxmlformats.org/officeDocument/2006/relationships/slideLayout" Target="../slideLayouts/slideLayout68.xml"/><Relationship Id="rId15" Type="http://schemas.openxmlformats.org/officeDocument/2006/relationships/slideLayout" Target="../slideLayouts/slideLayout49.xml"/><Relationship Id="rId14" Type="http://schemas.openxmlformats.org/officeDocument/2006/relationships/slideLayout" Target="../slideLayouts/slideLayout48.xml"/><Relationship Id="rId17" Type="http://schemas.openxmlformats.org/officeDocument/2006/relationships/slideLayout" Target="../slideLayouts/slideLayout51.xml"/><Relationship Id="rId16" Type="http://schemas.openxmlformats.org/officeDocument/2006/relationships/slideLayout" Target="../slideLayouts/slideLayout50.xml"/><Relationship Id="rId19" Type="http://schemas.openxmlformats.org/officeDocument/2006/relationships/slideLayout" Target="../slideLayouts/slideLayout53.xml"/><Relationship Id="rId18" Type="http://schemas.openxmlformats.org/officeDocument/2006/relationships/slideLayout" Target="../slideLayouts/slideLayout5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56" name="Google Shape;156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1" r:id="rId10"/>
    <p:sldLayoutId id="2147483692" r:id="rId11"/>
    <p:sldLayoutId id="2147483693" r:id="rId12"/>
    <p:sldLayoutId id="2147483694" r:id="rId13"/>
    <p:sldLayoutId id="2147483695" r:id="rId14"/>
    <p:sldLayoutId id="2147483696" r:id="rId15"/>
    <p:sldLayoutId id="2147483697" r:id="rId16"/>
    <p:sldLayoutId id="2147483698" r:id="rId17"/>
    <p:sldLayoutId id="2147483699" r:id="rId18"/>
    <p:sldLayoutId id="2147483700" r:id="rId19"/>
    <p:sldLayoutId id="2147483701" r:id="rId20"/>
    <p:sldLayoutId id="2147483702" r:id="rId21"/>
    <p:sldLayoutId id="2147483703" r:id="rId22"/>
    <p:sldLayoutId id="2147483704" r:id="rId23"/>
    <p:sldLayoutId id="2147483705" r:id="rId24"/>
    <p:sldLayoutId id="2147483706" r:id="rId25"/>
    <p:sldLayoutId id="2147483707" r:id="rId26"/>
    <p:sldLayoutId id="2147483708" r:id="rId27"/>
    <p:sldLayoutId id="2147483709" r:id="rId28"/>
    <p:sldLayoutId id="2147483710" r:id="rId29"/>
    <p:sldLayoutId id="2147483711" r:id="rId30"/>
    <p:sldLayoutId id="2147483712" r:id="rId31"/>
    <p:sldLayoutId id="2147483713" r:id="rId32"/>
    <p:sldLayoutId id="2147483714" r:id="rId33"/>
    <p:sldLayoutId id="2147483715" r:id="rId3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9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4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7.png"/><Relationship Id="rId4" Type="http://schemas.openxmlformats.org/officeDocument/2006/relationships/image" Target="../media/image100.png"/><Relationship Id="rId9" Type="http://schemas.openxmlformats.org/officeDocument/2006/relationships/image" Target="../media/image84.png"/><Relationship Id="rId5" Type="http://schemas.openxmlformats.org/officeDocument/2006/relationships/image" Target="../media/image83.png"/><Relationship Id="rId6" Type="http://schemas.openxmlformats.org/officeDocument/2006/relationships/image" Target="../media/image117.png"/><Relationship Id="rId7" Type="http://schemas.openxmlformats.org/officeDocument/2006/relationships/image" Target="../media/image89.png"/><Relationship Id="rId8" Type="http://schemas.openxmlformats.org/officeDocument/2006/relationships/image" Target="../media/image8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6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2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9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6.png"/><Relationship Id="rId4" Type="http://schemas.openxmlformats.org/officeDocument/2006/relationships/image" Target="../media/image81.png"/><Relationship Id="rId5" Type="http://schemas.openxmlformats.org/officeDocument/2006/relationships/image" Target="../media/image71.png"/><Relationship Id="rId6" Type="http://schemas.openxmlformats.org/officeDocument/2006/relationships/image" Target="../media/image75.png"/><Relationship Id="rId7" Type="http://schemas.openxmlformats.org/officeDocument/2006/relationships/image" Target="../media/image80.png"/><Relationship Id="rId8" Type="http://schemas.openxmlformats.org/officeDocument/2006/relationships/image" Target="../media/image8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docs.google.com/forms/d/1YFHhCXDsLV9dT2Wj970i0uvtoY_pDXHyzt8dkFpO4bE/edit?pli=1#responses" TargetMode="External"/><Relationship Id="rId4" Type="http://schemas.openxmlformats.org/officeDocument/2006/relationships/image" Target="../media/image88.png"/><Relationship Id="rId5" Type="http://schemas.openxmlformats.org/officeDocument/2006/relationships/hyperlink" Target="https://docs.google.com/spreadsheets/d/1UyFPH738TlmcBGxLR74LnYQgSFhEHNs5Rz1ngHJVVow/edit#gid=1641368814" TargetMode="External"/><Relationship Id="rId6" Type="http://schemas.openxmlformats.org/officeDocument/2006/relationships/image" Target="../media/image8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90.png"/><Relationship Id="rId4" Type="http://schemas.openxmlformats.org/officeDocument/2006/relationships/image" Target="../media/image9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92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9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07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1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98.png"/><Relationship Id="rId4" Type="http://schemas.openxmlformats.org/officeDocument/2006/relationships/image" Target="../media/image96.png"/><Relationship Id="rId5" Type="http://schemas.openxmlformats.org/officeDocument/2006/relationships/image" Target="../media/image9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2.png"/><Relationship Id="rId4" Type="http://schemas.openxmlformats.org/officeDocument/2006/relationships/image" Target="../media/image69.png"/><Relationship Id="rId5" Type="http://schemas.openxmlformats.org/officeDocument/2006/relationships/image" Target="../media/image68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9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16.png"/><Relationship Id="rId4" Type="http://schemas.openxmlformats.org/officeDocument/2006/relationships/image" Target="../media/image118.png"/><Relationship Id="rId5" Type="http://schemas.openxmlformats.org/officeDocument/2006/relationships/image" Target="../media/image11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7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20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05.png"/><Relationship Id="rId4" Type="http://schemas.openxmlformats.org/officeDocument/2006/relationships/image" Target="../media/image99.png"/><Relationship Id="rId5" Type="http://schemas.openxmlformats.org/officeDocument/2006/relationships/image" Target="../media/image104.png"/><Relationship Id="rId6" Type="http://schemas.openxmlformats.org/officeDocument/2006/relationships/image" Target="../media/image101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11.png"/><Relationship Id="rId4" Type="http://schemas.openxmlformats.org/officeDocument/2006/relationships/image" Target="../media/image109.png"/><Relationship Id="rId5" Type="http://schemas.openxmlformats.org/officeDocument/2006/relationships/image" Target="../media/image108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10.jp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23.jp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3.jp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24.jp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13.jp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22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15.png"/><Relationship Id="rId4" Type="http://schemas.openxmlformats.org/officeDocument/2006/relationships/image" Target="../media/image11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0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1.png"/><Relationship Id="rId4" Type="http://schemas.openxmlformats.org/officeDocument/2006/relationships/image" Target="../media/image10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8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71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effectLst>
            <a:outerShdw blurRad="142875" rotWithShape="0" algn="bl" dir="8760000" dist="19050">
              <a:srgbClr val="76A5AF">
                <a:alpha val="50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ELECTROCAP</a:t>
            </a:r>
            <a:endParaRPr/>
          </a:p>
        </p:txBody>
      </p:sp>
      <p:sp>
        <p:nvSpPr>
          <p:cNvPr id="308" name="Google Shape;308;p71"/>
          <p:cNvSpPr txBox="1"/>
          <p:nvPr>
            <p:ph type="ctrTitle"/>
          </p:nvPr>
        </p:nvSpPr>
        <p:spPr>
          <a:xfrm>
            <a:off x="2252250" y="2571750"/>
            <a:ext cx="4639500" cy="836400"/>
          </a:xfrm>
          <a:prstGeom prst="rect">
            <a:avLst/>
          </a:prstGeom>
          <a:effectLst>
            <a:outerShdw blurRad="100013" rotWithShape="0" algn="bl" dir="8460000" dist="19050">
              <a:srgbClr val="76A5AF">
                <a:alpha val="50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200">
                <a:latin typeface="Montserrat ExtraLight"/>
                <a:ea typeface="Montserrat ExtraLight"/>
                <a:cs typeface="Montserrat ExtraLight"/>
                <a:sym typeface="Montserrat ExtraLight"/>
              </a:rPr>
              <a:t>Mid - Program Pitch Deck</a:t>
            </a:r>
            <a:endParaRPr b="0" sz="2200">
              <a:latin typeface="Montserrat ExtraLight"/>
              <a:ea typeface="Montserrat ExtraLight"/>
              <a:cs typeface="Montserrat ExtraLight"/>
              <a:sym typeface="Montserrat Extra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Montserrat"/>
                <a:ea typeface="Montserrat"/>
                <a:cs typeface="Montserrat"/>
                <a:sym typeface="Montserrat"/>
              </a:rPr>
              <a:t>Smart Home Stock </a:t>
            </a:r>
            <a:r>
              <a:rPr b="0" lang="en" sz="2200">
                <a:latin typeface="Montserrat ExtraLight"/>
                <a:ea typeface="Montserrat ExtraLight"/>
                <a:cs typeface="Montserrat ExtraLight"/>
                <a:sym typeface="Montserrat ExtraLight"/>
              </a:rPr>
              <a:t>(SHS)</a:t>
            </a:r>
            <a:endParaRPr b="0" sz="2200"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cxnSp>
        <p:nvCxnSpPr>
          <p:cNvPr id="309" name="Google Shape;309;p71"/>
          <p:cNvCxnSpPr/>
          <p:nvPr/>
        </p:nvCxnSpPr>
        <p:spPr>
          <a:xfrm>
            <a:off x="3190500" y="2571747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pic>
        <p:nvPicPr>
          <p:cNvPr id="310" name="Google Shape;310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73277" y="4296500"/>
            <a:ext cx="2327223" cy="64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80"/>
          <p:cNvSpPr txBox="1"/>
          <p:nvPr>
            <p:ph type="title"/>
          </p:nvPr>
        </p:nvSpPr>
        <p:spPr>
          <a:xfrm>
            <a:off x="5337175" y="1945500"/>
            <a:ext cx="2837400" cy="125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Solution requirements</a:t>
            </a:r>
            <a:endParaRPr sz="2800"/>
          </a:p>
        </p:txBody>
      </p:sp>
      <p:cxnSp>
        <p:nvCxnSpPr>
          <p:cNvPr id="411" name="Google Shape;411;p80"/>
          <p:cNvCxnSpPr/>
          <p:nvPr/>
        </p:nvCxnSpPr>
        <p:spPr>
          <a:xfrm>
            <a:off x="5246075" y="2142900"/>
            <a:ext cx="14700" cy="10551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pic>
        <p:nvPicPr>
          <p:cNvPr id="412" name="Google Shape;412;p80"/>
          <p:cNvPicPr preferRelativeResize="0"/>
          <p:nvPr/>
        </p:nvPicPr>
        <p:blipFill rotWithShape="1">
          <a:blip r:embed="rId3">
            <a:alphaModFix/>
          </a:blip>
          <a:srcRect b="0" l="27898" r="27902" t="0"/>
          <a:stretch/>
        </p:blipFill>
        <p:spPr>
          <a:xfrm>
            <a:off x="-382725" y="-236700"/>
            <a:ext cx="4714800" cy="5616900"/>
          </a:xfrm>
          <a:prstGeom prst="flowChartDelay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81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 requirements</a:t>
            </a:r>
            <a:endParaRPr/>
          </a:p>
        </p:txBody>
      </p:sp>
      <p:cxnSp>
        <p:nvCxnSpPr>
          <p:cNvPr id="418" name="Google Shape;418;p81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sp>
        <p:nvSpPr>
          <p:cNvPr id="419" name="Google Shape;419;p81"/>
          <p:cNvSpPr txBox="1"/>
          <p:nvPr>
            <p:ph idx="1" type="body"/>
          </p:nvPr>
        </p:nvSpPr>
        <p:spPr>
          <a:xfrm>
            <a:off x="938500" y="1176700"/>
            <a:ext cx="6931800" cy="432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/>
          </a:p>
          <a:p>
            <a:pPr indent="-311150" lvl="0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</a:pPr>
            <a:r>
              <a:rPr lang="en" sz="1300"/>
              <a:t>Must be able to accurately monitor the quantity of each stored food item.</a:t>
            </a:r>
            <a:endParaRPr sz="1300"/>
          </a:p>
          <a:p>
            <a:pPr indent="0" lvl="0" marL="13716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-311150" lvl="0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</a:pPr>
            <a:r>
              <a:rPr lang="en" sz="1300"/>
              <a:t>Use of weight sensors and camera to determine the amount of food consumed in each meal.</a:t>
            </a:r>
            <a:endParaRPr sz="1300"/>
          </a:p>
          <a:p>
            <a:pPr indent="0" lvl="0" marL="13716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-311150" lvl="0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</a:pPr>
            <a:r>
              <a:rPr lang="en" sz="1300"/>
              <a:t>Should integrate with a mobile app.</a:t>
            </a:r>
            <a:endParaRPr sz="1300"/>
          </a:p>
          <a:p>
            <a:pPr indent="0" lvl="0" marL="13716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-317500" lvl="0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 sz="1300"/>
              <a:t>The client needs to provide the measurements of their pantry shelves so that the scale can be custom-made</a:t>
            </a:r>
            <a:endParaRPr sz="1400"/>
          </a:p>
          <a:p>
            <a:pPr indent="0" lvl="0" marL="13716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82"/>
          <p:cNvSpPr txBox="1"/>
          <p:nvPr>
            <p:ph type="title"/>
          </p:nvPr>
        </p:nvSpPr>
        <p:spPr>
          <a:xfrm>
            <a:off x="5337175" y="2044200"/>
            <a:ext cx="2837400" cy="125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Competitors &amp; previous work</a:t>
            </a:r>
            <a:endParaRPr sz="2800"/>
          </a:p>
        </p:txBody>
      </p:sp>
      <p:cxnSp>
        <p:nvCxnSpPr>
          <p:cNvPr id="425" name="Google Shape;425;p82"/>
          <p:cNvCxnSpPr/>
          <p:nvPr/>
        </p:nvCxnSpPr>
        <p:spPr>
          <a:xfrm>
            <a:off x="5246075" y="2142900"/>
            <a:ext cx="14700" cy="10551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pic>
        <p:nvPicPr>
          <p:cNvPr id="426" name="Google Shape;426;p82"/>
          <p:cNvPicPr preferRelativeResize="0"/>
          <p:nvPr/>
        </p:nvPicPr>
        <p:blipFill rotWithShape="1">
          <a:blip r:embed="rId3">
            <a:alphaModFix/>
          </a:blip>
          <a:srcRect b="0" l="8033" r="8024" t="0"/>
          <a:stretch/>
        </p:blipFill>
        <p:spPr>
          <a:xfrm>
            <a:off x="-382725" y="-236700"/>
            <a:ext cx="4714800" cy="5616900"/>
          </a:xfrm>
          <a:prstGeom prst="flowChartDelay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83"/>
          <p:cNvSpPr txBox="1"/>
          <p:nvPr>
            <p:ph type="title"/>
          </p:nvPr>
        </p:nvSpPr>
        <p:spPr>
          <a:xfrm>
            <a:off x="938500" y="445025"/>
            <a:ext cx="58359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Competitors and previous work</a:t>
            </a:r>
            <a:endParaRPr/>
          </a:p>
        </p:txBody>
      </p:sp>
      <p:pic>
        <p:nvPicPr>
          <p:cNvPr id="432" name="Google Shape;432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86000" y="705425"/>
            <a:ext cx="2788400" cy="278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Google Shape;433;p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64323" y="3114475"/>
            <a:ext cx="1031749" cy="56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Google Shape;434;p8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34725" y="1206001"/>
            <a:ext cx="978025" cy="179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p8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87736" y="3114475"/>
            <a:ext cx="1072013" cy="56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Google Shape;436;p8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07925" y="1172450"/>
            <a:ext cx="2419850" cy="241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" name="Google Shape;437;p8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476400" y="1386413"/>
            <a:ext cx="1076325" cy="107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p8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149672" y="2667872"/>
            <a:ext cx="1570575" cy="157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84"/>
          <p:cNvSpPr txBox="1"/>
          <p:nvPr>
            <p:ph type="title"/>
          </p:nvPr>
        </p:nvSpPr>
        <p:spPr>
          <a:xfrm>
            <a:off x="5337175" y="1945500"/>
            <a:ext cx="2837400" cy="125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TECHNICAL CHALLENGES</a:t>
            </a:r>
            <a:endParaRPr sz="2800"/>
          </a:p>
        </p:txBody>
      </p:sp>
      <p:cxnSp>
        <p:nvCxnSpPr>
          <p:cNvPr id="444" name="Google Shape;444;p84"/>
          <p:cNvCxnSpPr/>
          <p:nvPr/>
        </p:nvCxnSpPr>
        <p:spPr>
          <a:xfrm>
            <a:off x="5246075" y="2142900"/>
            <a:ext cx="14700" cy="10551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pic>
        <p:nvPicPr>
          <p:cNvPr id="445" name="Google Shape;445;p84"/>
          <p:cNvPicPr preferRelativeResize="0"/>
          <p:nvPr/>
        </p:nvPicPr>
        <p:blipFill rotWithShape="1">
          <a:blip r:embed="rId3">
            <a:alphaModFix/>
          </a:blip>
          <a:srcRect b="0" l="20765" r="20771" t="0"/>
          <a:stretch/>
        </p:blipFill>
        <p:spPr>
          <a:xfrm>
            <a:off x="-382725" y="-236700"/>
            <a:ext cx="4714800" cy="5616900"/>
          </a:xfrm>
          <a:prstGeom prst="flowChartDelay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85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Technical Challenges</a:t>
            </a:r>
            <a:endParaRPr/>
          </a:p>
        </p:txBody>
      </p:sp>
      <p:cxnSp>
        <p:nvCxnSpPr>
          <p:cNvPr id="451" name="Google Shape;451;p85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sp>
        <p:nvSpPr>
          <p:cNvPr id="452" name="Google Shape;452;p85"/>
          <p:cNvSpPr txBox="1"/>
          <p:nvPr>
            <p:ph idx="1" type="body"/>
          </p:nvPr>
        </p:nvSpPr>
        <p:spPr>
          <a:xfrm>
            <a:off x="938500" y="1386425"/>
            <a:ext cx="6944400" cy="351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</a:pPr>
            <a:r>
              <a:rPr lang="en" sz="1300"/>
              <a:t>Sensors accurately measuring and the estimation of quantity of food items used in each meal.</a:t>
            </a:r>
            <a:endParaRPr sz="1300"/>
          </a:p>
          <a:p>
            <a:pPr indent="-311150" lvl="0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</a:pPr>
            <a:r>
              <a:rPr lang="en" sz="1300"/>
              <a:t>Safeguarding user data stored specially sensitive information.</a:t>
            </a:r>
            <a:endParaRPr sz="1300"/>
          </a:p>
          <a:p>
            <a:pPr indent="-311150" lvl="0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</a:pPr>
            <a:r>
              <a:rPr lang="en" sz="1300"/>
              <a:t>Allowing identification of food.</a:t>
            </a:r>
            <a:endParaRPr sz="1300"/>
          </a:p>
          <a:p>
            <a:pPr indent="-311150" lvl="0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</a:pPr>
            <a:r>
              <a:rPr lang="en" sz="1300"/>
              <a:t>Ensuring stable and reliable communication between hardware and the mobile app.</a:t>
            </a:r>
            <a:endParaRPr sz="1300"/>
          </a:p>
          <a:p>
            <a:pPr indent="-311150" lvl="0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</a:pPr>
            <a:r>
              <a:rPr lang="en" sz="1300"/>
              <a:t>Creating an intuitive and user-friendly app interface to encourage consistent usage.</a:t>
            </a:r>
            <a:endParaRPr sz="1300"/>
          </a:p>
          <a:p>
            <a:pPr indent="-311150" lvl="0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</a:pPr>
            <a:r>
              <a:rPr lang="en" sz="1300"/>
              <a:t>Algorithms that estimate the quantity of food used per meal.</a:t>
            </a:r>
            <a:endParaRPr sz="1300"/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3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86"/>
          <p:cNvSpPr txBox="1"/>
          <p:nvPr>
            <p:ph type="title"/>
          </p:nvPr>
        </p:nvSpPr>
        <p:spPr>
          <a:xfrm>
            <a:off x="5337175" y="2368350"/>
            <a:ext cx="2837400" cy="60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PARTNERS</a:t>
            </a:r>
            <a:endParaRPr sz="2800"/>
          </a:p>
        </p:txBody>
      </p:sp>
      <p:cxnSp>
        <p:nvCxnSpPr>
          <p:cNvPr id="458" name="Google Shape;458;p86"/>
          <p:cNvCxnSpPr/>
          <p:nvPr/>
        </p:nvCxnSpPr>
        <p:spPr>
          <a:xfrm>
            <a:off x="5260725" y="2329950"/>
            <a:ext cx="1200" cy="6735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pic>
        <p:nvPicPr>
          <p:cNvPr id="459" name="Google Shape;459;p86"/>
          <p:cNvPicPr preferRelativeResize="0"/>
          <p:nvPr/>
        </p:nvPicPr>
        <p:blipFill rotWithShape="1">
          <a:blip r:embed="rId3">
            <a:alphaModFix/>
          </a:blip>
          <a:srcRect b="0" l="8033" r="8024" t="0"/>
          <a:stretch/>
        </p:blipFill>
        <p:spPr>
          <a:xfrm>
            <a:off x="-382725" y="-236700"/>
            <a:ext cx="4714800" cy="5616900"/>
          </a:xfrm>
          <a:prstGeom prst="flowChartDelay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87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PARTNERS</a:t>
            </a:r>
            <a:endParaRPr/>
          </a:p>
        </p:txBody>
      </p:sp>
      <p:sp>
        <p:nvSpPr>
          <p:cNvPr id="465" name="Google Shape;465;p87"/>
          <p:cNvSpPr txBox="1"/>
          <p:nvPr>
            <p:ph idx="1" type="body"/>
          </p:nvPr>
        </p:nvSpPr>
        <p:spPr>
          <a:xfrm>
            <a:off x="752500" y="1720200"/>
            <a:ext cx="5921700" cy="17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As of today, the Smart Home Stock (SHS) team, doesn't have any partnership</a:t>
            </a:r>
            <a:endParaRPr b="1" sz="18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66" name="Google Shape;466;p87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88"/>
          <p:cNvSpPr txBox="1"/>
          <p:nvPr>
            <p:ph type="title"/>
          </p:nvPr>
        </p:nvSpPr>
        <p:spPr>
          <a:xfrm>
            <a:off x="5132025" y="1945500"/>
            <a:ext cx="2837400" cy="125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TESTING AND VALIDATION METRIC</a:t>
            </a:r>
            <a:endParaRPr sz="2800"/>
          </a:p>
        </p:txBody>
      </p:sp>
      <p:cxnSp>
        <p:nvCxnSpPr>
          <p:cNvPr id="472" name="Google Shape;472;p88"/>
          <p:cNvCxnSpPr/>
          <p:nvPr/>
        </p:nvCxnSpPr>
        <p:spPr>
          <a:xfrm>
            <a:off x="4991100" y="1903200"/>
            <a:ext cx="0" cy="13371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pic>
        <p:nvPicPr>
          <p:cNvPr id="473" name="Google Shape;473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4838702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89"/>
          <p:cNvSpPr txBox="1"/>
          <p:nvPr>
            <p:ph type="title"/>
          </p:nvPr>
        </p:nvSpPr>
        <p:spPr>
          <a:xfrm>
            <a:off x="938500" y="445025"/>
            <a:ext cx="52545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Testing and Validation Metrics</a:t>
            </a:r>
            <a:endParaRPr/>
          </a:p>
        </p:txBody>
      </p:sp>
      <p:sp>
        <p:nvSpPr>
          <p:cNvPr id="479" name="Google Shape;479;p89"/>
          <p:cNvSpPr txBox="1"/>
          <p:nvPr>
            <p:ph idx="1" type="body"/>
          </p:nvPr>
        </p:nvSpPr>
        <p:spPr>
          <a:xfrm>
            <a:off x="938500" y="1659275"/>
            <a:ext cx="52545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300"/>
              <a:t>To test and validate our idea, we decided to create a </a:t>
            </a:r>
            <a:r>
              <a:rPr b="1" lang="en" sz="1300"/>
              <a:t>form.</a:t>
            </a:r>
            <a:br>
              <a:rPr lang="en" sz="1300"/>
            </a:br>
            <a:br>
              <a:rPr lang="en" sz="1300"/>
            </a:br>
            <a:r>
              <a:rPr lang="en" sz="1300"/>
              <a:t>With the more than </a:t>
            </a:r>
            <a:r>
              <a:rPr b="1" lang="en" sz="1300"/>
              <a:t>400 responses</a:t>
            </a:r>
            <a:r>
              <a:rPr lang="en" sz="1300"/>
              <a:t>, </a:t>
            </a:r>
            <a:r>
              <a:rPr lang="en" sz="1300"/>
              <a:t>we realized the problem we are trying to solve indeed exists, and furthermore, we obtained some ideas that we could implement into our system.</a:t>
            </a:r>
            <a:endParaRPr sz="1300"/>
          </a:p>
        </p:txBody>
      </p:sp>
      <p:cxnSp>
        <p:nvCxnSpPr>
          <p:cNvPr id="480" name="Google Shape;480;p89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72"/>
          <p:cNvSpPr txBox="1"/>
          <p:nvPr>
            <p:ph idx="6" type="title"/>
          </p:nvPr>
        </p:nvSpPr>
        <p:spPr>
          <a:xfrm>
            <a:off x="938500" y="4605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Team members</a:t>
            </a:r>
            <a:endParaRPr sz="2400"/>
          </a:p>
        </p:txBody>
      </p:sp>
      <p:cxnSp>
        <p:nvCxnSpPr>
          <p:cNvPr id="316" name="Google Shape;316;p72"/>
          <p:cNvCxnSpPr/>
          <p:nvPr/>
        </p:nvCxnSpPr>
        <p:spPr>
          <a:xfrm>
            <a:off x="1026200" y="4295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cxnSp>
        <p:nvCxnSpPr>
          <p:cNvPr id="317" name="Google Shape;317;p72"/>
          <p:cNvCxnSpPr/>
          <p:nvPr/>
        </p:nvCxnSpPr>
        <p:spPr>
          <a:xfrm>
            <a:off x="1254513" y="2351510"/>
            <a:ext cx="3972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cxnSp>
        <p:nvCxnSpPr>
          <p:cNvPr id="318" name="Google Shape;318;p72"/>
          <p:cNvCxnSpPr/>
          <p:nvPr/>
        </p:nvCxnSpPr>
        <p:spPr>
          <a:xfrm>
            <a:off x="3592088" y="2351510"/>
            <a:ext cx="3972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cxnSp>
        <p:nvCxnSpPr>
          <p:cNvPr id="319" name="Google Shape;319;p72"/>
          <p:cNvCxnSpPr/>
          <p:nvPr/>
        </p:nvCxnSpPr>
        <p:spPr>
          <a:xfrm>
            <a:off x="5929725" y="2351510"/>
            <a:ext cx="3972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pic>
        <p:nvPicPr>
          <p:cNvPr id="320" name="Google Shape;320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5450" y="1106675"/>
            <a:ext cx="1175374" cy="1175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03001" y="1106676"/>
            <a:ext cx="1175373" cy="1175373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72"/>
          <p:cNvSpPr txBox="1"/>
          <p:nvPr>
            <p:ph idx="4" type="title"/>
          </p:nvPr>
        </p:nvSpPr>
        <p:spPr>
          <a:xfrm>
            <a:off x="5094763" y="2282049"/>
            <a:ext cx="2067000" cy="54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Renato Simões</a:t>
            </a:r>
            <a:endParaRPr sz="14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Prototype Designer</a:t>
            </a:r>
            <a:endParaRPr sz="13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22DEE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3" name="Google Shape;323;p72"/>
          <p:cNvSpPr/>
          <p:nvPr/>
        </p:nvSpPr>
        <p:spPr>
          <a:xfrm>
            <a:off x="2276250" y="4281125"/>
            <a:ext cx="4591500" cy="862500"/>
          </a:xfrm>
          <a:prstGeom prst="rect">
            <a:avLst/>
          </a:prstGeom>
          <a:solidFill>
            <a:srgbClr val="002226"/>
          </a:solidFill>
          <a:ln cap="flat" cmpd="sng" w="9525">
            <a:solidFill>
              <a:srgbClr val="002226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2226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4" name="Google Shape;324;p72"/>
          <p:cNvSpPr txBox="1"/>
          <p:nvPr/>
        </p:nvSpPr>
        <p:spPr>
          <a:xfrm>
            <a:off x="2498888" y="2282050"/>
            <a:ext cx="2583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2DEEE"/>
                </a:solidFill>
                <a:latin typeface="Montserrat"/>
                <a:ea typeface="Montserrat"/>
                <a:cs typeface="Montserrat"/>
                <a:sym typeface="Montserrat"/>
              </a:rPr>
              <a:t>Rafaela Pereira (Co-leader)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Communication App-Prototype</a:t>
            </a:r>
            <a:endParaRPr sz="11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5" name="Google Shape;325;p72"/>
          <p:cNvSpPr txBox="1"/>
          <p:nvPr/>
        </p:nvSpPr>
        <p:spPr>
          <a:xfrm>
            <a:off x="286889" y="2282050"/>
            <a:ext cx="23325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2DEEE"/>
                </a:solidFill>
                <a:latin typeface="Montserrat"/>
                <a:ea typeface="Montserrat"/>
                <a:cs typeface="Montserrat"/>
                <a:sym typeface="Montserrat"/>
              </a:rPr>
              <a:t>Ricardo Fiúza (Leader)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Hardware Engineer</a:t>
            </a:r>
            <a:endParaRPr sz="11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26" name="Google Shape;326;p7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09383" y="3074175"/>
            <a:ext cx="1175375" cy="11753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7" name="Google Shape;327;p72"/>
          <p:cNvCxnSpPr/>
          <p:nvPr/>
        </p:nvCxnSpPr>
        <p:spPr>
          <a:xfrm>
            <a:off x="7098463" y="4319010"/>
            <a:ext cx="3972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sp>
        <p:nvSpPr>
          <p:cNvPr id="328" name="Google Shape;328;p72"/>
          <p:cNvSpPr txBox="1"/>
          <p:nvPr>
            <p:ph idx="4" type="title"/>
          </p:nvPr>
        </p:nvSpPr>
        <p:spPr>
          <a:xfrm>
            <a:off x="6263538" y="4249549"/>
            <a:ext cx="2067000" cy="54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22DEEE"/>
                </a:solidFill>
                <a:latin typeface="Montserrat"/>
                <a:ea typeface="Montserrat"/>
                <a:cs typeface="Montserrat"/>
                <a:sym typeface="Montserrat"/>
              </a:rPr>
              <a:t>Leonor Mira</a:t>
            </a:r>
            <a:endParaRPr sz="1400">
              <a:solidFill>
                <a:srgbClr val="22DEE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Image/Video Designer</a:t>
            </a:r>
            <a:endParaRPr sz="1100">
              <a:solidFill>
                <a:srgbClr val="22DEE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29" name="Google Shape;329;p7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034226" y="3074188"/>
            <a:ext cx="1175376" cy="11753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0" name="Google Shape;330;p72"/>
          <p:cNvCxnSpPr/>
          <p:nvPr/>
        </p:nvCxnSpPr>
        <p:spPr>
          <a:xfrm>
            <a:off x="2423300" y="4319010"/>
            <a:ext cx="3972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sp>
        <p:nvSpPr>
          <p:cNvPr id="331" name="Google Shape;331;p72"/>
          <p:cNvSpPr txBox="1"/>
          <p:nvPr>
            <p:ph idx="4" type="title"/>
          </p:nvPr>
        </p:nvSpPr>
        <p:spPr>
          <a:xfrm>
            <a:off x="1296800" y="4249550"/>
            <a:ext cx="2650200" cy="54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22DEEE"/>
                </a:solidFill>
                <a:latin typeface="Montserrat"/>
                <a:ea typeface="Montserrat"/>
                <a:cs typeface="Montserrat"/>
                <a:sym typeface="Montserrat"/>
              </a:rPr>
              <a:t>Vera Amaral</a:t>
            </a:r>
            <a:endParaRPr sz="1400">
              <a:solidFill>
                <a:srgbClr val="22DEE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Website Designer and Manager</a:t>
            </a:r>
            <a:endParaRPr sz="1100">
              <a:solidFill>
                <a:srgbClr val="22DEE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32" name="Google Shape;332;p72"/>
          <p:cNvCxnSpPr/>
          <p:nvPr/>
        </p:nvCxnSpPr>
        <p:spPr>
          <a:xfrm>
            <a:off x="4760888" y="4319010"/>
            <a:ext cx="3972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sp>
        <p:nvSpPr>
          <p:cNvPr id="333" name="Google Shape;333;p72"/>
          <p:cNvSpPr txBox="1"/>
          <p:nvPr>
            <p:ph idx="4" type="title"/>
          </p:nvPr>
        </p:nvSpPr>
        <p:spPr>
          <a:xfrm>
            <a:off x="3925988" y="4249549"/>
            <a:ext cx="2067000" cy="54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Henrique Simões</a:t>
            </a:r>
            <a:endParaRPr sz="14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Software Engineer</a:t>
            </a:r>
            <a:endParaRPr sz="1100">
              <a:solidFill>
                <a:srgbClr val="22DEE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34" name="Google Shape;334;p7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540563" y="1106663"/>
            <a:ext cx="1175376" cy="1175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7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371812" y="3074212"/>
            <a:ext cx="1175373" cy="11753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90"/>
          <p:cNvSpPr txBox="1"/>
          <p:nvPr>
            <p:ph type="title"/>
          </p:nvPr>
        </p:nvSpPr>
        <p:spPr>
          <a:xfrm>
            <a:off x="959700" y="414025"/>
            <a:ext cx="53889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Testing and Validation Metrics</a:t>
            </a:r>
            <a:endParaRPr/>
          </a:p>
        </p:txBody>
      </p:sp>
      <p:cxnSp>
        <p:nvCxnSpPr>
          <p:cNvPr id="486" name="Google Shape;486;p90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pic>
        <p:nvPicPr>
          <p:cNvPr id="487" name="Google Shape;487;p90" title="Points scored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86000" y="1673250"/>
            <a:ext cx="4138083" cy="255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8" name="Google Shape;488;p90" title="Responsibility for someone older or dependentendent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6550" y="1673259"/>
            <a:ext cx="4499451" cy="2782116"/>
          </a:xfrm>
          <a:prstGeom prst="rect">
            <a:avLst/>
          </a:prstGeom>
          <a:noFill/>
          <a:ln>
            <a:noFill/>
          </a:ln>
        </p:spPr>
      </p:pic>
      <p:sp>
        <p:nvSpPr>
          <p:cNvPr id="489" name="Google Shape;489;p90"/>
          <p:cNvSpPr txBox="1"/>
          <p:nvPr/>
        </p:nvSpPr>
        <p:spPr>
          <a:xfrm>
            <a:off x="1026200" y="1039875"/>
            <a:ext cx="3559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Data Analytics | </a:t>
            </a:r>
            <a:r>
              <a:rPr lang="en" sz="12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Nº of answers: 439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91"/>
          <p:cNvSpPr txBox="1"/>
          <p:nvPr>
            <p:ph type="title"/>
          </p:nvPr>
        </p:nvSpPr>
        <p:spPr>
          <a:xfrm>
            <a:off x="959700" y="414025"/>
            <a:ext cx="53889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Testing and Validation Metrics</a:t>
            </a:r>
            <a:endParaRPr/>
          </a:p>
        </p:txBody>
      </p:sp>
      <p:cxnSp>
        <p:nvCxnSpPr>
          <p:cNvPr id="495" name="Google Shape;495;p91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sp>
        <p:nvSpPr>
          <p:cNvPr id="496" name="Google Shape;496;p91"/>
          <p:cNvSpPr txBox="1"/>
          <p:nvPr/>
        </p:nvSpPr>
        <p:spPr>
          <a:xfrm>
            <a:off x="1026200" y="1039875"/>
            <a:ext cx="3689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Data Analytics | </a:t>
            </a:r>
            <a:r>
              <a:rPr lang="en" sz="12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Nº of answers: 439</a:t>
            </a:r>
            <a:endParaRPr/>
          </a:p>
        </p:txBody>
      </p:sp>
      <p:pic>
        <p:nvPicPr>
          <p:cNvPr id="497" name="Google Shape;497;p91" title="How often did you forget what you need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92475"/>
            <a:ext cx="4487562" cy="2774809"/>
          </a:xfrm>
          <a:prstGeom prst="rect">
            <a:avLst/>
          </a:prstGeom>
          <a:noFill/>
          <a:ln>
            <a:noFill/>
          </a:ln>
        </p:spPr>
      </p:pic>
      <p:pic>
        <p:nvPicPr>
          <p:cNvPr id="498" name="Google Shape;498;p91" title="Make a shopping List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09975" y="1592485"/>
            <a:ext cx="4487550" cy="27747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03" name="Google Shape;503;p92"/>
          <p:cNvGraphicFramePr/>
          <p:nvPr/>
        </p:nvGraphicFramePr>
        <p:xfrm>
          <a:off x="989350" y="16714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{2BFA912B-EB36-4148-AF1D-F23A80F025D5}</a:tableStyleId>
              </a:tblPr>
              <a:tblGrid>
                <a:gridCol w="2388425"/>
                <a:gridCol w="2388425"/>
                <a:gridCol w="2388425"/>
              </a:tblGrid>
              <a:tr h="5550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 u="none" cap="none" strike="noStrike"/>
                        <a:t>Ricardo Fiúza</a:t>
                      </a:r>
                      <a:endParaRPr b="1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 u="none" cap="none" strike="noStrike"/>
                        <a:t>Rafaela Pereira</a:t>
                      </a:r>
                      <a:endParaRPr b="1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 u="none" cap="none" strike="noStrike"/>
                        <a:t>Renato Simões</a:t>
                      </a:r>
                      <a:endParaRPr b="1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</a:tr>
              <a:tr h="678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/>
                        <a:t>Search for Partners</a:t>
                      </a:r>
                      <a:endParaRPr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/>
                        <a:t>(Responsible)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E9E9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lang="en"/>
                        <a:t>Wireless communication between ESP32 CAM and Firebase  (Responsible)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E9E9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/>
                        <a:t>Object Identification with ESP32 CAM</a:t>
                      </a:r>
                      <a:endParaRPr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/>
                        <a:t>(Responsible)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E9E9E"/>
                    </a:solidFill>
                  </a:tcPr>
                </a:tc>
              </a:tr>
              <a:tr h="684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Hardware Development and Management (Responsible)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None/>
                      </a:pPr>
                      <a:r>
                        <a:rPr lang="en"/>
                        <a:t>Object Identification with ESP32 CAM</a:t>
                      </a:r>
                      <a:endParaRPr>
                        <a:solidFill>
                          <a:srgbClr val="0D0D0D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/>
                        <a:t>Wireless communication between ESP32 CAM and Firebase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C2C2"/>
                    </a:solidFill>
                  </a:tcPr>
                </a:tc>
              </a:tr>
              <a:tr h="684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lang="en"/>
                        <a:t>Prototype Modelling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E9E9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lang="en"/>
                        <a:t>Prototype Modelling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E9E9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lang="en"/>
                        <a:t>Prototype Modelling</a:t>
                      </a:r>
                      <a:endParaRPr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lang="en"/>
                        <a:t>(Responsible)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E9E9E"/>
                    </a:solidFill>
                  </a:tcPr>
                </a:tc>
              </a:tr>
            </a:tbl>
          </a:graphicData>
        </a:graphic>
      </p:graphicFrame>
      <p:sp>
        <p:nvSpPr>
          <p:cNvPr id="504" name="Google Shape;504;p92"/>
          <p:cNvSpPr txBox="1"/>
          <p:nvPr>
            <p:ph type="title"/>
          </p:nvPr>
        </p:nvSpPr>
        <p:spPr>
          <a:xfrm>
            <a:off x="938500" y="445025"/>
            <a:ext cx="60111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Division of Labor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Prototype team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05" name="Google Shape;505;p92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10" name="Google Shape;510;p93"/>
          <p:cNvGraphicFramePr/>
          <p:nvPr/>
        </p:nvGraphicFramePr>
        <p:xfrm>
          <a:off x="989363" y="16772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{2BFA912B-EB36-4148-AF1D-F23A80F025D5}</a:tableStyleId>
              </a:tblPr>
              <a:tblGrid>
                <a:gridCol w="2388425"/>
                <a:gridCol w="2388425"/>
                <a:gridCol w="2388425"/>
              </a:tblGrid>
              <a:tr h="5550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/>
                        <a:t>Vera Amaral</a:t>
                      </a:r>
                      <a:endParaRPr b="1" sz="1800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/>
                        <a:t>Henrique Simões</a:t>
                      </a:r>
                      <a:endParaRPr b="1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/>
                        <a:t>Leonor Mira</a:t>
                      </a:r>
                      <a:endParaRPr b="1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</a:tr>
              <a:tr h="678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/>
                        <a:t>Update Management (Responsible)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E9E9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/>
                        <a:t>App Development</a:t>
                      </a:r>
                      <a:endParaRPr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lang="en"/>
                        <a:t>and Management</a:t>
                      </a:r>
                      <a:endParaRPr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/>
                        <a:t> (Responsible)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E9E9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/>
                        <a:t>Image Design (Responsible)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E9E9E"/>
                    </a:solidFill>
                  </a:tcPr>
                </a:tc>
              </a:tr>
              <a:tr h="684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lang="en"/>
                        <a:t>App Design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App communication with Firebase (Responsible)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/>
                        <a:t>App Design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C2C2"/>
                    </a:solidFill>
                  </a:tcPr>
                </a:tc>
              </a:tr>
              <a:tr h="684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lang="en"/>
                        <a:t>App Development</a:t>
                      </a:r>
                      <a:endParaRPr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E9E9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/>
                        <a:t>Update Management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E9E9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lang="en"/>
                        <a:t>App Development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E9E9E"/>
                    </a:solidFill>
                  </a:tcPr>
                </a:tc>
              </a:tr>
            </a:tbl>
          </a:graphicData>
        </a:graphic>
      </p:graphicFrame>
      <p:sp>
        <p:nvSpPr>
          <p:cNvPr id="511" name="Google Shape;511;p93"/>
          <p:cNvSpPr txBox="1"/>
          <p:nvPr>
            <p:ph type="title"/>
          </p:nvPr>
        </p:nvSpPr>
        <p:spPr>
          <a:xfrm>
            <a:off x="938500" y="445025"/>
            <a:ext cx="60111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Division of Labor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Software and design team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12" name="Google Shape;512;p93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94"/>
          <p:cNvSpPr txBox="1"/>
          <p:nvPr>
            <p:ph type="title"/>
          </p:nvPr>
        </p:nvSpPr>
        <p:spPr>
          <a:xfrm>
            <a:off x="5337175" y="1945500"/>
            <a:ext cx="3437400" cy="125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ORIGINAL SCHEDULE</a:t>
            </a:r>
            <a:endParaRPr sz="2800"/>
          </a:p>
        </p:txBody>
      </p:sp>
      <p:cxnSp>
        <p:nvCxnSpPr>
          <p:cNvPr id="518" name="Google Shape;518;p94"/>
          <p:cNvCxnSpPr/>
          <p:nvPr/>
        </p:nvCxnSpPr>
        <p:spPr>
          <a:xfrm>
            <a:off x="5246075" y="2142900"/>
            <a:ext cx="14700" cy="10551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pic>
        <p:nvPicPr>
          <p:cNvPr id="519" name="Google Shape;519;p94"/>
          <p:cNvPicPr preferRelativeResize="0"/>
          <p:nvPr/>
        </p:nvPicPr>
        <p:blipFill rotWithShape="1">
          <a:blip r:embed="rId3">
            <a:alphaModFix/>
          </a:blip>
          <a:srcRect b="0" l="21438" r="21438" t="0"/>
          <a:stretch/>
        </p:blipFill>
        <p:spPr>
          <a:xfrm>
            <a:off x="-382725" y="-236700"/>
            <a:ext cx="4714800" cy="5616900"/>
          </a:xfrm>
          <a:prstGeom prst="flowChartDelay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95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Original Schedule</a:t>
            </a:r>
            <a:endParaRPr/>
          </a:p>
        </p:txBody>
      </p:sp>
      <p:pic>
        <p:nvPicPr>
          <p:cNvPr id="525" name="Google Shape;525;p95"/>
          <p:cNvPicPr preferRelativeResize="0"/>
          <p:nvPr/>
        </p:nvPicPr>
        <p:blipFill rotWithShape="1">
          <a:blip r:embed="rId3">
            <a:alphaModFix/>
          </a:blip>
          <a:srcRect b="0" l="0" r="25727" t="0"/>
          <a:stretch/>
        </p:blipFill>
        <p:spPr>
          <a:xfrm>
            <a:off x="1295075" y="1315650"/>
            <a:ext cx="6553850" cy="3264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96"/>
          <p:cNvSpPr txBox="1"/>
          <p:nvPr>
            <p:ph type="title"/>
          </p:nvPr>
        </p:nvSpPr>
        <p:spPr>
          <a:xfrm>
            <a:off x="5337175" y="1945500"/>
            <a:ext cx="3437400" cy="125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MID-PROGRAM STATUS</a:t>
            </a:r>
            <a:endParaRPr sz="2800"/>
          </a:p>
        </p:txBody>
      </p:sp>
      <p:cxnSp>
        <p:nvCxnSpPr>
          <p:cNvPr id="531" name="Google Shape;531;p96"/>
          <p:cNvCxnSpPr/>
          <p:nvPr/>
        </p:nvCxnSpPr>
        <p:spPr>
          <a:xfrm>
            <a:off x="5246075" y="2142900"/>
            <a:ext cx="14700" cy="10551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pic>
        <p:nvPicPr>
          <p:cNvPr id="532" name="Google Shape;532;p96"/>
          <p:cNvPicPr preferRelativeResize="0"/>
          <p:nvPr/>
        </p:nvPicPr>
        <p:blipFill rotWithShape="1">
          <a:blip r:embed="rId3">
            <a:alphaModFix/>
          </a:blip>
          <a:srcRect b="0" l="21971" r="21977" t="0"/>
          <a:stretch/>
        </p:blipFill>
        <p:spPr>
          <a:xfrm>
            <a:off x="-382725" y="-236700"/>
            <a:ext cx="4714800" cy="5616900"/>
          </a:xfrm>
          <a:prstGeom prst="flowChartDelay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97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Mid-program statuts</a:t>
            </a:r>
            <a:endParaRPr/>
          </a:p>
        </p:txBody>
      </p:sp>
      <p:cxnSp>
        <p:nvCxnSpPr>
          <p:cNvPr id="538" name="Google Shape;538;p97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sp>
        <p:nvSpPr>
          <p:cNvPr id="539" name="Google Shape;539;p97"/>
          <p:cNvSpPr txBox="1"/>
          <p:nvPr/>
        </p:nvSpPr>
        <p:spPr>
          <a:xfrm>
            <a:off x="1026200" y="1345200"/>
            <a:ext cx="6419100" cy="3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just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ontserrat"/>
              <a:buChar char="●"/>
            </a:pPr>
            <a:r>
              <a:rPr lang="en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R</a:t>
            </a:r>
            <a:r>
              <a:rPr lang="en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eplace the initial technology idea. </a:t>
            </a:r>
            <a:endParaRPr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just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ontserrat"/>
              <a:buChar char="●"/>
            </a:pPr>
            <a:r>
              <a:rPr lang="en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Instead of using a </a:t>
            </a:r>
            <a:r>
              <a:rPr lang="en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container/scale system</a:t>
            </a:r>
            <a:r>
              <a:rPr lang="en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for each product,  we’ll  use a set of larger scales, each occupying a shelf in the pantry, where various products would be placed on top of them.</a:t>
            </a:r>
            <a:endParaRPr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just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ontserrat"/>
              <a:buChar char="●"/>
            </a:pPr>
            <a:r>
              <a:rPr lang="en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Replace the previously planned load cell with a half bridge load cell.</a:t>
            </a:r>
            <a:endParaRPr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just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ontserrat"/>
              <a:buChar char="●"/>
            </a:pPr>
            <a:r>
              <a:rPr lang="en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Use an ESP32 with a camera to enable food recognition without the need for scanning.</a:t>
            </a:r>
            <a:endParaRPr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98"/>
          <p:cNvSpPr txBox="1"/>
          <p:nvPr>
            <p:ph type="title"/>
          </p:nvPr>
        </p:nvSpPr>
        <p:spPr>
          <a:xfrm>
            <a:off x="5337175" y="1945500"/>
            <a:ext cx="2837400" cy="125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ACHIEVED RESULTS</a:t>
            </a:r>
            <a:endParaRPr sz="2800"/>
          </a:p>
        </p:txBody>
      </p:sp>
      <p:cxnSp>
        <p:nvCxnSpPr>
          <p:cNvPr id="545" name="Google Shape;545;p98"/>
          <p:cNvCxnSpPr/>
          <p:nvPr/>
        </p:nvCxnSpPr>
        <p:spPr>
          <a:xfrm>
            <a:off x="5246075" y="2142900"/>
            <a:ext cx="14700" cy="10551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pic>
        <p:nvPicPr>
          <p:cNvPr id="546" name="Google Shape;546;p98"/>
          <p:cNvPicPr preferRelativeResize="0"/>
          <p:nvPr/>
        </p:nvPicPr>
        <p:blipFill rotWithShape="1">
          <a:blip r:embed="rId3">
            <a:alphaModFix/>
          </a:blip>
          <a:srcRect b="0" l="9438" r="37233" t="0"/>
          <a:stretch/>
        </p:blipFill>
        <p:spPr>
          <a:xfrm>
            <a:off x="-300525" y="-236700"/>
            <a:ext cx="4714800" cy="5616900"/>
          </a:xfrm>
          <a:prstGeom prst="flowChartDelay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99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Achieved results</a:t>
            </a:r>
            <a:endParaRPr/>
          </a:p>
        </p:txBody>
      </p:sp>
      <p:cxnSp>
        <p:nvCxnSpPr>
          <p:cNvPr id="552" name="Google Shape;552;p99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sp>
        <p:nvSpPr>
          <p:cNvPr id="553" name="Google Shape;553;p99"/>
          <p:cNvSpPr txBox="1"/>
          <p:nvPr/>
        </p:nvSpPr>
        <p:spPr>
          <a:xfrm>
            <a:off x="1026200" y="916550"/>
            <a:ext cx="7034100" cy="30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First Idea</a:t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●"/>
            </a:pPr>
            <a:r>
              <a:rPr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Prototypes: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54" name="Google Shape;554;p99"/>
          <p:cNvSpPr txBox="1"/>
          <p:nvPr/>
        </p:nvSpPr>
        <p:spPr>
          <a:xfrm>
            <a:off x="3408675" y="4713475"/>
            <a:ext cx="2357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Interior of the base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55" name="Google Shape;555;p99"/>
          <p:cNvSpPr txBox="1"/>
          <p:nvPr/>
        </p:nvSpPr>
        <p:spPr>
          <a:xfrm>
            <a:off x="6147075" y="4662150"/>
            <a:ext cx="2357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Base with lid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56" name="Google Shape;556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0325" y="2304650"/>
            <a:ext cx="2357500" cy="235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p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08675" y="2304650"/>
            <a:ext cx="2357500" cy="235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9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47025" y="2304650"/>
            <a:ext cx="2357500" cy="23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73"/>
          <p:cNvSpPr txBox="1"/>
          <p:nvPr>
            <p:ph idx="4" type="title"/>
          </p:nvPr>
        </p:nvSpPr>
        <p:spPr>
          <a:xfrm>
            <a:off x="1459263" y="2871736"/>
            <a:ext cx="2067000" cy="54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António Grilo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Scientific advisor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41" name="Google Shape;341;p73"/>
          <p:cNvCxnSpPr/>
          <p:nvPr/>
        </p:nvCxnSpPr>
        <p:spPr>
          <a:xfrm>
            <a:off x="2294138" y="2941198"/>
            <a:ext cx="3972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cxnSp>
        <p:nvCxnSpPr>
          <p:cNvPr id="342" name="Google Shape;342;p73"/>
          <p:cNvCxnSpPr/>
          <p:nvPr/>
        </p:nvCxnSpPr>
        <p:spPr>
          <a:xfrm>
            <a:off x="4373413" y="2941198"/>
            <a:ext cx="3972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cxnSp>
        <p:nvCxnSpPr>
          <p:cNvPr id="343" name="Google Shape;343;p73"/>
          <p:cNvCxnSpPr/>
          <p:nvPr/>
        </p:nvCxnSpPr>
        <p:spPr>
          <a:xfrm>
            <a:off x="6452675" y="2941198"/>
            <a:ext cx="3972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sp>
        <p:nvSpPr>
          <p:cNvPr id="344" name="Google Shape;344;p73"/>
          <p:cNvSpPr txBox="1"/>
          <p:nvPr>
            <p:ph idx="6" type="title"/>
          </p:nvPr>
        </p:nvSpPr>
        <p:spPr>
          <a:xfrm>
            <a:off x="938500" y="4605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Advisors and Mentors</a:t>
            </a:r>
            <a:endParaRPr sz="2400"/>
          </a:p>
        </p:txBody>
      </p:sp>
      <p:cxnSp>
        <p:nvCxnSpPr>
          <p:cNvPr id="345" name="Google Shape;345;p73"/>
          <p:cNvCxnSpPr/>
          <p:nvPr/>
        </p:nvCxnSpPr>
        <p:spPr>
          <a:xfrm>
            <a:off x="1026200" y="4295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sp>
        <p:nvSpPr>
          <p:cNvPr id="346" name="Google Shape;346;p73"/>
          <p:cNvSpPr txBox="1"/>
          <p:nvPr>
            <p:ph idx="4" type="title"/>
          </p:nvPr>
        </p:nvSpPr>
        <p:spPr>
          <a:xfrm>
            <a:off x="3538500" y="2871736"/>
            <a:ext cx="2067000" cy="54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Teresa Vazão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Coordinator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7" name="Google Shape;347;p73"/>
          <p:cNvSpPr txBox="1"/>
          <p:nvPr>
            <p:ph idx="4" type="title"/>
          </p:nvPr>
        </p:nvSpPr>
        <p:spPr>
          <a:xfrm>
            <a:off x="5617713" y="2871736"/>
            <a:ext cx="2067000" cy="54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Ricardo Santos</a:t>
            </a:r>
            <a:endParaRPr sz="16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Mentor</a:t>
            </a:r>
            <a:endParaRPr sz="16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48" name="Google Shape;348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0638" y="1723361"/>
            <a:ext cx="904233" cy="1148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19500" y="1723361"/>
            <a:ext cx="863441" cy="1148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7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05938" y="1821311"/>
            <a:ext cx="952500" cy="95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100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Achieved results</a:t>
            </a:r>
            <a:endParaRPr/>
          </a:p>
        </p:txBody>
      </p:sp>
      <p:sp>
        <p:nvSpPr>
          <p:cNvPr id="564" name="Google Shape;564;p100"/>
          <p:cNvSpPr txBox="1"/>
          <p:nvPr>
            <p:ph idx="1" type="body"/>
          </p:nvPr>
        </p:nvSpPr>
        <p:spPr>
          <a:xfrm>
            <a:off x="938500" y="1276850"/>
            <a:ext cx="3502800" cy="314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Communication</a:t>
            </a:r>
            <a:r>
              <a:rPr lang="en"/>
              <a:t>:</a:t>
            </a:r>
            <a:endParaRPr/>
          </a:p>
        </p:txBody>
      </p:sp>
      <p:cxnSp>
        <p:nvCxnSpPr>
          <p:cNvPr id="565" name="Google Shape;565;p100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pic>
        <p:nvPicPr>
          <p:cNvPr id="566" name="Google Shape;566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8900" y="1744202"/>
            <a:ext cx="2677600" cy="2960922"/>
          </a:xfrm>
          <a:prstGeom prst="rect">
            <a:avLst/>
          </a:prstGeom>
          <a:noFill/>
          <a:ln>
            <a:noFill/>
          </a:ln>
        </p:spPr>
      </p:pic>
      <p:sp>
        <p:nvSpPr>
          <p:cNvPr id="567" name="Google Shape;567;p100"/>
          <p:cNvSpPr txBox="1"/>
          <p:nvPr>
            <p:ph idx="1" type="body"/>
          </p:nvPr>
        </p:nvSpPr>
        <p:spPr>
          <a:xfrm>
            <a:off x="4130000" y="1386425"/>
            <a:ext cx="3755400" cy="132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300"/>
              <a:t>Material used for the product:</a:t>
            </a:r>
            <a:endParaRPr sz="100"/>
          </a:p>
          <a:p>
            <a:pPr indent="-311150" lvl="0" marL="914400" rtl="0" algn="l">
              <a:spcBef>
                <a:spcPts val="0"/>
              </a:spcBef>
              <a:spcAft>
                <a:spcPts val="0"/>
              </a:spcAft>
              <a:buSzPts val="1300"/>
              <a:buChar char="➢"/>
            </a:pPr>
            <a:r>
              <a:rPr lang="en" sz="1300"/>
              <a:t>ESP32 Wroom NodeMcu Wifi CP2102</a:t>
            </a:r>
            <a:endParaRPr sz="1300"/>
          </a:p>
          <a:p>
            <a:pPr indent="-311150" lvl="0" marL="914400" rtl="0" algn="l">
              <a:spcBef>
                <a:spcPts val="0"/>
              </a:spcBef>
              <a:spcAft>
                <a:spcPts val="0"/>
              </a:spcAft>
              <a:buSzPts val="1300"/>
              <a:buChar char="➢"/>
            </a:pPr>
            <a:r>
              <a:rPr lang="en" sz="1300"/>
              <a:t>HX711</a:t>
            </a:r>
            <a:endParaRPr sz="1300"/>
          </a:p>
          <a:p>
            <a:pPr indent="-311150" lvl="0" marL="914400" rtl="0" algn="l">
              <a:spcBef>
                <a:spcPts val="0"/>
              </a:spcBef>
              <a:spcAft>
                <a:spcPts val="0"/>
              </a:spcAft>
              <a:buSzPts val="1300"/>
              <a:buChar char="➢"/>
            </a:pPr>
            <a:r>
              <a:rPr lang="en" sz="1300"/>
              <a:t>Load Cell (10kg) </a:t>
            </a:r>
            <a:endParaRPr sz="13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568" name="Google Shape;568;p100"/>
          <p:cNvSpPr txBox="1"/>
          <p:nvPr/>
        </p:nvSpPr>
        <p:spPr>
          <a:xfrm>
            <a:off x="1026200" y="924725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First </a:t>
            </a:r>
            <a:r>
              <a:rPr b="1"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Idea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101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Achieved results</a:t>
            </a:r>
            <a:endParaRPr/>
          </a:p>
        </p:txBody>
      </p:sp>
      <p:sp>
        <p:nvSpPr>
          <p:cNvPr id="574" name="Google Shape;574;p101"/>
          <p:cNvSpPr txBox="1"/>
          <p:nvPr>
            <p:ph idx="1" type="body"/>
          </p:nvPr>
        </p:nvSpPr>
        <p:spPr>
          <a:xfrm>
            <a:off x="938500" y="1417425"/>
            <a:ext cx="6425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800"/>
              <a:t>Prototypes:</a:t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cxnSp>
        <p:nvCxnSpPr>
          <p:cNvPr id="575" name="Google Shape;575;p101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sp>
        <p:nvSpPr>
          <p:cNvPr id="576" name="Google Shape;576;p101"/>
          <p:cNvSpPr txBox="1"/>
          <p:nvPr/>
        </p:nvSpPr>
        <p:spPr>
          <a:xfrm>
            <a:off x="1026200" y="924725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Second </a:t>
            </a:r>
            <a:r>
              <a:rPr b="1"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Idea</a:t>
            </a:r>
            <a:endParaRPr/>
          </a:p>
        </p:txBody>
      </p:sp>
      <p:pic>
        <p:nvPicPr>
          <p:cNvPr id="577" name="Google Shape;577;p101"/>
          <p:cNvPicPr preferRelativeResize="0"/>
          <p:nvPr/>
        </p:nvPicPr>
        <p:blipFill rotWithShape="1">
          <a:blip r:embed="rId3">
            <a:alphaModFix/>
          </a:blip>
          <a:srcRect b="2731" l="2657" r="0" t="7702"/>
          <a:stretch/>
        </p:blipFill>
        <p:spPr>
          <a:xfrm>
            <a:off x="268625" y="2012701"/>
            <a:ext cx="2479948" cy="2659773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p101"/>
          <p:cNvPicPr preferRelativeResize="0"/>
          <p:nvPr/>
        </p:nvPicPr>
        <p:blipFill rotWithShape="1">
          <a:blip r:embed="rId4">
            <a:alphaModFix/>
          </a:blip>
          <a:srcRect b="18224" l="0" r="0" t="7298"/>
          <a:stretch/>
        </p:blipFill>
        <p:spPr>
          <a:xfrm>
            <a:off x="3082888" y="2012700"/>
            <a:ext cx="2978227" cy="2659773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Google Shape;579;p101"/>
          <p:cNvPicPr preferRelativeResize="0"/>
          <p:nvPr/>
        </p:nvPicPr>
        <p:blipFill rotWithShape="1">
          <a:blip r:embed="rId5">
            <a:alphaModFix/>
          </a:blip>
          <a:srcRect b="14759" l="8172" r="42174" t="10435"/>
          <a:stretch/>
        </p:blipFill>
        <p:spPr>
          <a:xfrm>
            <a:off x="6395450" y="2012700"/>
            <a:ext cx="2479949" cy="265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102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Achieved results</a:t>
            </a:r>
            <a:endParaRPr/>
          </a:p>
        </p:txBody>
      </p:sp>
      <p:sp>
        <p:nvSpPr>
          <p:cNvPr id="585" name="Google Shape;585;p102"/>
          <p:cNvSpPr txBox="1"/>
          <p:nvPr>
            <p:ph idx="1" type="body"/>
          </p:nvPr>
        </p:nvSpPr>
        <p:spPr>
          <a:xfrm>
            <a:off x="887450" y="1290650"/>
            <a:ext cx="30405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Communication:</a:t>
            </a:r>
            <a:endParaRPr/>
          </a:p>
        </p:txBody>
      </p:sp>
      <p:cxnSp>
        <p:nvCxnSpPr>
          <p:cNvPr id="586" name="Google Shape;586;p102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sp>
        <p:nvSpPr>
          <p:cNvPr id="587" name="Google Shape;587;p102"/>
          <p:cNvSpPr txBox="1"/>
          <p:nvPr>
            <p:ph idx="1" type="body"/>
          </p:nvPr>
        </p:nvSpPr>
        <p:spPr>
          <a:xfrm>
            <a:off x="4382600" y="1386425"/>
            <a:ext cx="3755400" cy="132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300"/>
              <a:t>Material used for the product:</a:t>
            </a:r>
            <a:endParaRPr sz="100"/>
          </a:p>
          <a:p>
            <a:pPr indent="-311150" lvl="0" marL="914400" rtl="0" algn="l">
              <a:spcBef>
                <a:spcPts val="0"/>
              </a:spcBef>
              <a:spcAft>
                <a:spcPts val="0"/>
              </a:spcAft>
              <a:buSzPts val="1300"/>
              <a:buChar char="➢"/>
            </a:pPr>
            <a:r>
              <a:rPr lang="en" sz="1300"/>
              <a:t>OV2640 - ESP32-CAM</a:t>
            </a:r>
            <a:endParaRPr sz="1300"/>
          </a:p>
          <a:p>
            <a:pPr indent="-311150" lvl="0" marL="914400" rtl="0" algn="l">
              <a:spcBef>
                <a:spcPts val="0"/>
              </a:spcBef>
              <a:spcAft>
                <a:spcPts val="0"/>
              </a:spcAft>
              <a:buSzPts val="1300"/>
              <a:buChar char="➢"/>
            </a:pPr>
            <a:r>
              <a:rPr lang="en" sz="1300"/>
              <a:t>HX711</a:t>
            </a:r>
            <a:endParaRPr sz="1300"/>
          </a:p>
          <a:p>
            <a:pPr indent="-311150" lvl="0" marL="914400" rtl="0" algn="l">
              <a:spcBef>
                <a:spcPts val="0"/>
              </a:spcBef>
              <a:spcAft>
                <a:spcPts val="0"/>
              </a:spcAft>
              <a:buSzPts val="1300"/>
              <a:buChar char="➢"/>
            </a:pPr>
            <a:r>
              <a:rPr lang="en" sz="1300"/>
              <a:t>Half Bridge Load Cell (50kg) </a:t>
            </a:r>
            <a:endParaRPr sz="1300"/>
          </a:p>
          <a:p>
            <a:pPr indent="-311150" lvl="0" marL="914400" rtl="0" algn="l">
              <a:spcBef>
                <a:spcPts val="0"/>
              </a:spcBef>
              <a:spcAft>
                <a:spcPts val="0"/>
              </a:spcAft>
              <a:buSzPts val="1300"/>
              <a:buChar char="➢"/>
            </a:pPr>
            <a:r>
              <a:rPr lang="en" sz="1300"/>
              <a:t>Wooden Board</a:t>
            </a:r>
            <a:endParaRPr sz="1300"/>
          </a:p>
          <a:p>
            <a:pPr indent="-311150" lvl="0" marL="914400" rtl="0" algn="l">
              <a:spcBef>
                <a:spcPts val="0"/>
              </a:spcBef>
              <a:spcAft>
                <a:spcPts val="0"/>
              </a:spcAft>
              <a:buSzPts val="1300"/>
              <a:buChar char="➢"/>
            </a:pPr>
            <a:r>
              <a:rPr lang="en" sz="1300"/>
              <a:t>Arduino UNO R3</a:t>
            </a:r>
            <a:endParaRPr sz="13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588" name="Google Shape;588;p102"/>
          <p:cNvPicPr preferRelativeResize="0"/>
          <p:nvPr/>
        </p:nvPicPr>
        <p:blipFill rotWithShape="1">
          <a:blip r:embed="rId3">
            <a:alphaModFix/>
          </a:blip>
          <a:srcRect b="3292" l="6708" r="3725" t="5996"/>
          <a:stretch/>
        </p:blipFill>
        <p:spPr>
          <a:xfrm>
            <a:off x="1069725" y="1668425"/>
            <a:ext cx="2719475" cy="2952840"/>
          </a:xfrm>
          <a:prstGeom prst="rect">
            <a:avLst/>
          </a:prstGeom>
          <a:noFill/>
          <a:ln>
            <a:noFill/>
          </a:ln>
        </p:spPr>
      </p:pic>
      <p:sp>
        <p:nvSpPr>
          <p:cNvPr id="589" name="Google Shape;589;p102"/>
          <p:cNvSpPr txBox="1"/>
          <p:nvPr/>
        </p:nvSpPr>
        <p:spPr>
          <a:xfrm>
            <a:off x="1026200" y="924725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Second Idea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03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Achieved results</a:t>
            </a:r>
            <a:endParaRPr/>
          </a:p>
        </p:txBody>
      </p:sp>
      <p:cxnSp>
        <p:nvCxnSpPr>
          <p:cNvPr id="595" name="Google Shape;595;p103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sp>
        <p:nvSpPr>
          <p:cNvPr id="596" name="Google Shape;596;p103"/>
          <p:cNvSpPr txBox="1"/>
          <p:nvPr/>
        </p:nvSpPr>
        <p:spPr>
          <a:xfrm>
            <a:off x="1026200" y="924725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Second Idea</a:t>
            </a:r>
            <a:endParaRPr/>
          </a:p>
        </p:txBody>
      </p:sp>
      <p:pic>
        <p:nvPicPr>
          <p:cNvPr id="597" name="Google Shape;597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8500" y="710350"/>
            <a:ext cx="730403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104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Achieved results</a:t>
            </a:r>
            <a:endParaRPr/>
          </a:p>
        </p:txBody>
      </p:sp>
      <p:sp>
        <p:nvSpPr>
          <p:cNvPr id="603" name="Google Shape;603;p104"/>
          <p:cNvSpPr txBox="1"/>
          <p:nvPr>
            <p:ph idx="1" type="body"/>
          </p:nvPr>
        </p:nvSpPr>
        <p:spPr>
          <a:xfrm>
            <a:off x="1026200" y="1096400"/>
            <a:ext cx="4946400" cy="283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Figma application design:</a:t>
            </a:r>
            <a:endParaRPr/>
          </a:p>
        </p:txBody>
      </p:sp>
      <p:cxnSp>
        <p:nvCxnSpPr>
          <p:cNvPr id="604" name="Google Shape;604;p104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pic>
        <p:nvPicPr>
          <p:cNvPr id="605" name="Google Shape;605;p10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6200" y="1621875"/>
            <a:ext cx="1673750" cy="332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p10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63723" y="1660500"/>
            <a:ext cx="1778864" cy="332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10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426375" y="1621863"/>
            <a:ext cx="1778875" cy="3400534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" name="Google Shape;608;p10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522296" y="1621875"/>
            <a:ext cx="1845053" cy="3400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3" name="Google Shape;613;p10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89200" y="1339450"/>
            <a:ext cx="1798725" cy="358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4" name="Google Shape;614;p105"/>
          <p:cNvPicPr preferRelativeResize="0"/>
          <p:nvPr/>
        </p:nvPicPr>
        <p:blipFill rotWithShape="1">
          <a:blip r:embed="rId4">
            <a:alphaModFix/>
          </a:blip>
          <a:srcRect b="99" l="0" r="0" t="109"/>
          <a:stretch/>
        </p:blipFill>
        <p:spPr>
          <a:xfrm>
            <a:off x="6379100" y="1379625"/>
            <a:ext cx="1864875" cy="350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5" name="Google Shape;615;p105"/>
          <p:cNvPicPr preferRelativeResize="0"/>
          <p:nvPr/>
        </p:nvPicPr>
        <p:blipFill rotWithShape="1">
          <a:blip r:embed="rId5">
            <a:alphaModFix/>
          </a:blip>
          <a:srcRect b="109" l="0" r="0" t="109"/>
          <a:stretch/>
        </p:blipFill>
        <p:spPr>
          <a:xfrm>
            <a:off x="1343300" y="1437273"/>
            <a:ext cx="1778875" cy="3393052"/>
          </a:xfrm>
          <a:prstGeom prst="rect">
            <a:avLst/>
          </a:prstGeom>
          <a:noFill/>
          <a:ln>
            <a:noFill/>
          </a:ln>
        </p:spPr>
      </p:pic>
      <p:sp>
        <p:nvSpPr>
          <p:cNvPr id="616" name="Google Shape;616;p105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Achieved results</a:t>
            </a:r>
            <a:endParaRPr/>
          </a:p>
        </p:txBody>
      </p:sp>
      <p:sp>
        <p:nvSpPr>
          <p:cNvPr id="617" name="Google Shape;617;p105"/>
          <p:cNvSpPr txBox="1"/>
          <p:nvPr>
            <p:ph idx="1" type="body"/>
          </p:nvPr>
        </p:nvSpPr>
        <p:spPr>
          <a:xfrm>
            <a:off x="1026200" y="1003775"/>
            <a:ext cx="4946400" cy="283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Figma application design:</a:t>
            </a:r>
            <a:endParaRPr/>
          </a:p>
        </p:txBody>
      </p:sp>
      <p:cxnSp>
        <p:nvCxnSpPr>
          <p:cNvPr id="618" name="Google Shape;618;p105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106"/>
          <p:cNvSpPr txBox="1"/>
          <p:nvPr>
            <p:ph type="title"/>
          </p:nvPr>
        </p:nvSpPr>
        <p:spPr>
          <a:xfrm>
            <a:off x="5337175" y="1945500"/>
            <a:ext cx="3437400" cy="125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CHALLENGES FACED BY THE TEAM</a:t>
            </a:r>
            <a:endParaRPr sz="2800"/>
          </a:p>
        </p:txBody>
      </p:sp>
      <p:cxnSp>
        <p:nvCxnSpPr>
          <p:cNvPr id="624" name="Google Shape;624;p106"/>
          <p:cNvCxnSpPr/>
          <p:nvPr/>
        </p:nvCxnSpPr>
        <p:spPr>
          <a:xfrm>
            <a:off x="5246075" y="2142900"/>
            <a:ext cx="14700" cy="10551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pic>
        <p:nvPicPr>
          <p:cNvPr id="625" name="Google Shape;625;p106"/>
          <p:cNvPicPr preferRelativeResize="0"/>
          <p:nvPr/>
        </p:nvPicPr>
        <p:blipFill rotWithShape="1">
          <a:blip r:embed="rId3">
            <a:alphaModFix/>
          </a:blip>
          <a:srcRect b="0" l="21199" r="21193" t="0"/>
          <a:stretch/>
        </p:blipFill>
        <p:spPr>
          <a:xfrm>
            <a:off x="-382725" y="-236700"/>
            <a:ext cx="4714800" cy="5616900"/>
          </a:xfrm>
          <a:prstGeom prst="flowChartDelay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107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Challenges faced by the team</a:t>
            </a:r>
            <a:endParaRPr/>
          </a:p>
        </p:txBody>
      </p:sp>
      <p:sp>
        <p:nvSpPr>
          <p:cNvPr id="631" name="Google Shape;631;p107"/>
          <p:cNvSpPr txBox="1"/>
          <p:nvPr>
            <p:ph idx="1" type="body"/>
          </p:nvPr>
        </p:nvSpPr>
        <p:spPr>
          <a:xfrm>
            <a:off x="938500" y="1244425"/>
            <a:ext cx="6900900" cy="366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just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Price versus convenience in the first idea:</a:t>
            </a:r>
            <a:endParaRPr sz="1300"/>
          </a:p>
          <a:p>
            <a:pPr indent="-311150" lvl="1" marL="914400" rtl="0" algn="just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On one hand, there was fear in a product that might be too expensive for consumers.</a:t>
            </a:r>
            <a:endParaRPr sz="1300"/>
          </a:p>
          <a:p>
            <a:pPr indent="-311150" lvl="1" marL="914400" rtl="0" algn="just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On the other hand, finding a solution that allowed the use of a single scale for multiple containers reduced the automation and independence of the product.</a:t>
            </a:r>
            <a:endParaRPr sz="1300"/>
          </a:p>
          <a:p>
            <a:pPr indent="-311150" lvl="0" marL="457200" rtl="0" algn="just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Learning HTML and other </a:t>
            </a:r>
            <a:r>
              <a:rPr lang="en" sz="1300"/>
              <a:t>programs</a:t>
            </a:r>
            <a:r>
              <a:rPr lang="en" sz="1300"/>
              <a:t>.</a:t>
            </a:r>
            <a:endParaRPr sz="1300"/>
          </a:p>
          <a:p>
            <a:pPr indent="-317500" lvl="0" marL="457200" rtl="0" algn="just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300"/>
              <a:t>Difficulty in calibrating the load cells.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50"/>
          </a:p>
        </p:txBody>
      </p:sp>
      <p:cxnSp>
        <p:nvCxnSpPr>
          <p:cNvPr id="632" name="Google Shape;632;p107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108"/>
          <p:cNvSpPr txBox="1"/>
          <p:nvPr>
            <p:ph type="title"/>
          </p:nvPr>
        </p:nvSpPr>
        <p:spPr>
          <a:xfrm>
            <a:off x="5337175" y="1945500"/>
            <a:ext cx="3437400" cy="125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DEVIATIONS FROM ORIGINAL SCHEDULE</a:t>
            </a:r>
            <a:endParaRPr sz="2800"/>
          </a:p>
        </p:txBody>
      </p:sp>
      <p:cxnSp>
        <p:nvCxnSpPr>
          <p:cNvPr id="638" name="Google Shape;638;p108"/>
          <p:cNvCxnSpPr/>
          <p:nvPr/>
        </p:nvCxnSpPr>
        <p:spPr>
          <a:xfrm>
            <a:off x="5246075" y="2142900"/>
            <a:ext cx="14700" cy="10551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pic>
        <p:nvPicPr>
          <p:cNvPr id="639" name="Google Shape;639;p108"/>
          <p:cNvPicPr preferRelativeResize="0"/>
          <p:nvPr/>
        </p:nvPicPr>
        <p:blipFill rotWithShape="1">
          <a:blip r:embed="rId3">
            <a:alphaModFix/>
          </a:blip>
          <a:srcRect b="0" l="22033" r="22028" t="0"/>
          <a:stretch/>
        </p:blipFill>
        <p:spPr>
          <a:xfrm>
            <a:off x="-382725" y="-236700"/>
            <a:ext cx="4714800" cy="5616900"/>
          </a:xfrm>
          <a:prstGeom prst="flowChartDelay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9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Deviations from original schedule</a:t>
            </a:r>
            <a:endParaRPr/>
          </a:p>
        </p:txBody>
      </p:sp>
      <p:sp>
        <p:nvSpPr>
          <p:cNvPr id="645" name="Google Shape;645;p109"/>
          <p:cNvSpPr txBox="1"/>
          <p:nvPr>
            <p:ph idx="1" type="body"/>
          </p:nvPr>
        </p:nvSpPr>
        <p:spPr>
          <a:xfrm>
            <a:off x="938500" y="1417425"/>
            <a:ext cx="71721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The main causes for our deviation from original schedule: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Montserrat ExtraBold"/>
              <a:buAutoNum type="arabicPeriod"/>
            </a:pPr>
            <a:r>
              <a:rPr b="1" lang="en" sz="1300"/>
              <a:t>Unclear</a:t>
            </a:r>
            <a:r>
              <a:rPr lang="en" sz="1300"/>
              <a:t> project scope and objectives;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Montserrat ExtraBold"/>
              <a:buAutoNum type="arabicPeriod"/>
            </a:pPr>
            <a:r>
              <a:rPr b="1" lang="en" sz="1300"/>
              <a:t>Underestimation</a:t>
            </a:r>
            <a:r>
              <a:rPr lang="en" sz="1300"/>
              <a:t> of task complexity;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Montserrat ExtraBold"/>
              <a:buAutoNum type="arabicPeriod"/>
            </a:pPr>
            <a:r>
              <a:rPr b="1" lang="en" sz="1300"/>
              <a:t>Technical</a:t>
            </a:r>
            <a:r>
              <a:rPr lang="en" sz="1300"/>
              <a:t> roadblocks and </a:t>
            </a:r>
            <a:r>
              <a:rPr b="1" lang="en" sz="1300"/>
              <a:t>unforeseen</a:t>
            </a:r>
            <a:r>
              <a:rPr lang="en" sz="1300"/>
              <a:t> issues;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Montserrat ExtraBold"/>
              <a:buAutoNum type="arabicPeriod"/>
            </a:pPr>
            <a:r>
              <a:rPr b="1" lang="en" sz="1300"/>
              <a:t>Limited access</a:t>
            </a:r>
            <a:r>
              <a:rPr lang="en" sz="1300"/>
              <a:t> to equipment, software or expertise;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Montserrat ExtraBold"/>
              <a:buAutoNum type="arabicPeriod"/>
            </a:pPr>
            <a:r>
              <a:rPr b="1" lang="en" sz="1300"/>
              <a:t>Personal</a:t>
            </a:r>
            <a:r>
              <a:rPr lang="en" sz="1300"/>
              <a:t> commitments and workload;</a:t>
            </a:r>
            <a:endParaRPr sz="1300"/>
          </a:p>
        </p:txBody>
      </p:sp>
      <p:cxnSp>
        <p:nvCxnSpPr>
          <p:cNvPr id="646" name="Google Shape;646;p109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74"/>
          <p:cNvSpPr txBox="1"/>
          <p:nvPr>
            <p:ph type="title"/>
          </p:nvPr>
        </p:nvSpPr>
        <p:spPr>
          <a:xfrm>
            <a:off x="5337175" y="1945500"/>
            <a:ext cx="2837400" cy="125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PROBLEM DEFINITION</a:t>
            </a:r>
            <a:endParaRPr sz="2800"/>
          </a:p>
        </p:txBody>
      </p:sp>
      <p:cxnSp>
        <p:nvCxnSpPr>
          <p:cNvPr id="356" name="Google Shape;356;p74"/>
          <p:cNvCxnSpPr/>
          <p:nvPr/>
        </p:nvCxnSpPr>
        <p:spPr>
          <a:xfrm>
            <a:off x="5246075" y="2142900"/>
            <a:ext cx="14700" cy="10551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pic>
        <p:nvPicPr>
          <p:cNvPr id="357" name="Google Shape;357;p74"/>
          <p:cNvPicPr preferRelativeResize="0"/>
          <p:nvPr/>
        </p:nvPicPr>
        <p:blipFill rotWithShape="1">
          <a:blip r:embed="rId3">
            <a:alphaModFix/>
          </a:blip>
          <a:srcRect b="0" l="8033" r="8024" t="0"/>
          <a:stretch/>
        </p:blipFill>
        <p:spPr>
          <a:xfrm>
            <a:off x="-382725" y="-236700"/>
            <a:ext cx="4714800" cy="5616900"/>
          </a:xfrm>
          <a:prstGeom prst="flowChartDelay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110"/>
          <p:cNvSpPr txBox="1"/>
          <p:nvPr>
            <p:ph type="title"/>
          </p:nvPr>
        </p:nvSpPr>
        <p:spPr>
          <a:xfrm>
            <a:off x="5337175" y="1945500"/>
            <a:ext cx="3437400" cy="125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CONTRIBUTION OF EACH MEMBER</a:t>
            </a:r>
            <a:endParaRPr sz="2800"/>
          </a:p>
        </p:txBody>
      </p:sp>
      <p:cxnSp>
        <p:nvCxnSpPr>
          <p:cNvPr id="652" name="Google Shape;652;p110"/>
          <p:cNvCxnSpPr/>
          <p:nvPr/>
        </p:nvCxnSpPr>
        <p:spPr>
          <a:xfrm>
            <a:off x="5246075" y="2142900"/>
            <a:ext cx="14700" cy="10551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pic>
        <p:nvPicPr>
          <p:cNvPr id="653" name="Google Shape;653;p110"/>
          <p:cNvPicPr preferRelativeResize="0"/>
          <p:nvPr/>
        </p:nvPicPr>
        <p:blipFill rotWithShape="1">
          <a:blip r:embed="rId3">
            <a:alphaModFix/>
          </a:blip>
          <a:srcRect b="0" l="22008" r="22003" t="0"/>
          <a:stretch/>
        </p:blipFill>
        <p:spPr>
          <a:xfrm>
            <a:off x="-412175" y="-473400"/>
            <a:ext cx="4714800" cy="5616900"/>
          </a:xfrm>
          <a:prstGeom prst="flowChartDelay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58" name="Google Shape;658;p111"/>
          <p:cNvGraphicFramePr/>
          <p:nvPr/>
        </p:nvGraphicFramePr>
        <p:xfrm>
          <a:off x="989350" y="16714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{2BFA912B-EB36-4148-AF1D-F23A80F025D5}</a:tableStyleId>
              </a:tblPr>
              <a:tblGrid>
                <a:gridCol w="2388425"/>
                <a:gridCol w="2388425"/>
                <a:gridCol w="2388425"/>
              </a:tblGrid>
              <a:tr h="5550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 u="none" cap="none" strike="noStrike"/>
                        <a:t>Ricardo Fiúza</a:t>
                      </a:r>
                      <a:endParaRPr b="1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 u="none" cap="none" strike="noStrike"/>
                        <a:t>Rafaela Pereira</a:t>
                      </a:r>
                      <a:endParaRPr b="1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 u="none" cap="none" strike="noStrike"/>
                        <a:t>Renato Simões</a:t>
                      </a:r>
                      <a:endParaRPr b="1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</a:tr>
              <a:tr h="678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lang="en"/>
                        <a:t>Prototype Modelling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E9E9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lang="en"/>
                        <a:t>Prototype Modelling</a:t>
                      </a:r>
                      <a:endParaRPr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E9E9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lang="en"/>
                        <a:t>Prototype Modelling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E9E9E"/>
                    </a:solidFill>
                  </a:tcPr>
                </a:tc>
              </a:tr>
              <a:tr h="6843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D0D0D"/>
                          </a:solidFill>
                        </a:rPr>
                        <a:t>Block diagram of hardware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D0D0D"/>
                          </a:solidFill>
                        </a:rPr>
                        <a:t>Block diagram of hardware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D0D0D"/>
                          </a:solidFill>
                        </a:rPr>
                        <a:t>Block diagram of hardware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C2C2"/>
                    </a:solidFill>
                  </a:tcPr>
                </a:tc>
              </a:tr>
              <a:tr h="6842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lang="en"/>
                        <a:t>Projection of the hardware part of the system</a:t>
                      </a:r>
                      <a:endParaRPr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E9E9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lang="en"/>
                        <a:t>Projection of the hardware part of the system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E9E9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lang="en"/>
                        <a:t>Projection of the hardware part of the system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E9E9E"/>
                    </a:solidFill>
                  </a:tcPr>
                </a:tc>
              </a:tr>
            </a:tbl>
          </a:graphicData>
        </a:graphic>
      </p:graphicFrame>
      <p:sp>
        <p:nvSpPr>
          <p:cNvPr id="659" name="Google Shape;659;p111"/>
          <p:cNvSpPr txBox="1"/>
          <p:nvPr>
            <p:ph type="title"/>
          </p:nvPr>
        </p:nvSpPr>
        <p:spPr>
          <a:xfrm>
            <a:off x="938500" y="445025"/>
            <a:ext cx="60111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Contribution of each member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Prototype team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60" name="Google Shape;660;p111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65" name="Google Shape;665;p112"/>
          <p:cNvGraphicFramePr/>
          <p:nvPr/>
        </p:nvGraphicFramePr>
        <p:xfrm>
          <a:off x="989363" y="16772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{2BFA912B-EB36-4148-AF1D-F23A80F025D5}</a:tableStyleId>
              </a:tblPr>
              <a:tblGrid>
                <a:gridCol w="2388425"/>
                <a:gridCol w="2388425"/>
                <a:gridCol w="2388425"/>
              </a:tblGrid>
              <a:tr h="5550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/>
                        <a:t>Vera Amaral</a:t>
                      </a:r>
                      <a:endParaRPr b="1" sz="1800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/>
                        <a:t>Henrique Simões</a:t>
                      </a:r>
                      <a:endParaRPr b="1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/>
                        <a:t>Leonor Mira</a:t>
                      </a:r>
                      <a:endParaRPr b="1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</a:tr>
              <a:tr h="678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/>
                        <a:t>Web Development and Management 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E9E9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/>
                        <a:t>Web Development and Management 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E9E9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/>
                        <a:t>Web Development and Management 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E9E9E"/>
                    </a:solidFill>
                  </a:tcPr>
                </a:tc>
              </a:tr>
              <a:tr h="684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Figma application design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Figma application design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Figma application design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C2C2"/>
                    </a:solidFill>
                  </a:tcPr>
                </a:tc>
              </a:tr>
              <a:tr h="684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lang="en"/>
                        <a:t>Figma website design</a:t>
                      </a:r>
                      <a:endParaRPr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E9E9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lang="en"/>
                        <a:t>Figma website design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E9E9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lang="en"/>
                        <a:t>Figma website design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E9E9E"/>
                    </a:solidFill>
                  </a:tcPr>
                </a:tc>
              </a:tr>
            </a:tbl>
          </a:graphicData>
        </a:graphic>
      </p:graphicFrame>
      <p:sp>
        <p:nvSpPr>
          <p:cNvPr id="666" name="Google Shape;666;p112"/>
          <p:cNvSpPr txBox="1"/>
          <p:nvPr>
            <p:ph type="title"/>
          </p:nvPr>
        </p:nvSpPr>
        <p:spPr>
          <a:xfrm>
            <a:off x="938500" y="445025"/>
            <a:ext cx="60111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Contribution of each member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Software and design team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67" name="Google Shape;667;p112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113"/>
          <p:cNvSpPr txBox="1"/>
          <p:nvPr>
            <p:ph type="title"/>
          </p:nvPr>
        </p:nvSpPr>
        <p:spPr>
          <a:xfrm>
            <a:off x="5337175" y="1945500"/>
            <a:ext cx="3437400" cy="125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CORRECTED SCHEDULE</a:t>
            </a:r>
            <a:endParaRPr sz="2800"/>
          </a:p>
        </p:txBody>
      </p:sp>
      <p:cxnSp>
        <p:nvCxnSpPr>
          <p:cNvPr id="673" name="Google Shape;673;p113"/>
          <p:cNvCxnSpPr/>
          <p:nvPr/>
        </p:nvCxnSpPr>
        <p:spPr>
          <a:xfrm>
            <a:off x="5246075" y="2142900"/>
            <a:ext cx="14700" cy="10551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pic>
        <p:nvPicPr>
          <p:cNvPr id="674" name="Google Shape;674;p113"/>
          <p:cNvPicPr preferRelativeResize="0"/>
          <p:nvPr/>
        </p:nvPicPr>
        <p:blipFill rotWithShape="1">
          <a:blip r:embed="rId3">
            <a:alphaModFix/>
          </a:blip>
          <a:srcRect b="0" l="22020" r="22020" t="0"/>
          <a:stretch/>
        </p:blipFill>
        <p:spPr>
          <a:xfrm>
            <a:off x="-382725" y="-236700"/>
            <a:ext cx="4714800" cy="5616900"/>
          </a:xfrm>
          <a:prstGeom prst="flowChartDelay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14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Corrected Schedule</a:t>
            </a:r>
            <a:endParaRPr/>
          </a:p>
        </p:txBody>
      </p:sp>
      <p:pic>
        <p:nvPicPr>
          <p:cNvPr id="680" name="Google Shape;680;p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1813" y="1186225"/>
            <a:ext cx="6140375" cy="34522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81" name="Google Shape;681;p114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115"/>
          <p:cNvSpPr txBox="1"/>
          <p:nvPr>
            <p:ph type="title"/>
          </p:nvPr>
        </p:nvSpPr>
        <p:spPr>
          <a:xfrm>
            <a:off x="5326150" y="1579500"/>
            <a:ext cx="3437400" cy="125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Contact Information</a:t>
            </a:r>
            <a:endParaRPr sz="2800"/>
          </a:p>
        </p:txBody>
      </p:sp>
      <p:cxnSp>
        <p:nvCxnSpPr>
          <p:cNvPr id="687" name="Google Shape;687;p115"/>
          <p:cNvCxnSpPr/>
          <p:nvPr/>
        </p:nvCxnSpPr>
        <p:spPr>
          <a:xfrm flipH="1">
            <a:off x="5234150" y="1776900"/>
            <a:ext cx="900" cy="17871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pic>
        <p:nvPicPr>
          <p:cNvPr id="688" name="Google Shape;688;p115"/>
          <p:cNvPicPr preferRelativeResize="0"/>
          <p:nvPr/>
        </p:nvPicPr>
        <p:blipFill rotWithShape="1">
          <a:blip r:embed="rId3">
            <a:alphaModFix/>
          </a:blip>
          <a:srcRect b="0" l="35277" r="35277" t="0"/>
          <a:stretch/>
        </p:blipFill>
        <p:spPr>
          <a:xfrm>
            <a:off x="-382725" y="-236700"/>
            <a:ext cx="4714800" cy="5616900"/>
          </a:xfrm>
          <a:prstGeom prst="flowChartDelay">
            <a:avLst/>
          </a:prstGeom>
          <a:noFill/>
          <a:ln>
            <a:noFill/>
          </a:ln>
        </p:spPr>
      </p:pic>
      <p:sp>
        <p:nvSpPr>
          <p:cNvPr id="689" name="Google Shape;689;p115"/>
          <p:cNvSpPr txBox="1"/>
          <p:nvPr>
            <p:ph type="title"/>
          </p:nvPr>
        </p:nvSpPr>
        <p:spPr>
          <a:xfrm>
            <a:off x="5737950" y="3007750"/>
            <a:ext cx="3346500" cy="41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smarthomestockshs@gmail.com</a:t>
            </a:r>
            <a:endParaRPr sz="1400"/>
          </a:p>
        </p:txBody>
      </p:sp>
      <p:pic>
        <p:nvPicPr>
          <p:cNvPr id="690" name="Google Shape;690;p1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26148" y="3007811"/>
            <a:ext cx="411800" cy="41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75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definition</a:t>
            </a:r>
            <a:endParaRPr/>
          </a:p>
        </p:txBody>
      </p:sp>
      <p:cxnSp>
        <p:nvCxnSpPr>
          <p:cNvPr id="363" name="Google Shape;363;p75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sp>
        <p:nvSpPr>
          <p:cNvPr id="364" name="Google Shape;364;p75"/>
          <p:cNvSpPr txBox="1"/>
          <p:nvPr>
            <p:ph idx="1" type="body"/>
          </p:nvPr>
        </p:nvSpPr>
        <p:spPr>
          <a:xfrm>
            <a:off x="938500" y="1284700"/>
            <a:ext cx="6359400" cy="351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</a:pPr>
            <a:r>
              <a:rPr lang="en" sz="1400"/>
              <a:t>Not knowing efficiently and effectively, what kind of items (and their respective quantity) people have inside their homes.</a:t>
            </a:r>
            <a:endParaRPr sz="1400"/>
          </a:p>
          <a:p>
            <a:pPr indent="0" lvl="0" marL="13716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 sz="1400"/>
              <a:t>Unnecessary purchases.</a:t>
            </a:r>
            <a:endParaRPr sz="1400"/>
          </a:p>
          <a:p>
            <a:pPr indent="0" lvl="0" marL="13716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 sz="1400"/>
              <a:t>Items running out unexpectedly.</a:t>
            </a:r>
            <a:endParaRPr sz="1400"/>
          </a:p>
          <a:p>
            <a:pPr indent="0" lvl="0" marL="13716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 sz="1400"/>
              <a:t>Unnecessary food waste.</a:t>
            </a:r>
            <a:endParaRPr sz="1400"/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76"/>
          <p:cNvSpPr txBox="1"/>
          <p:nvPr>
            <p:ph type="title"/>
          </p:nvPr>
        </p:nvSpPr>
        <p:spPr>
          <a:xfrm>
            <a:off x="5337175" y="1945500"/>
            <a:ext cx="2837400" cy="125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Solution beneficiaries</a:t>
            </a:r>
            <a:endParaRPr sz="2800"/>
          </a:p>
        </p:txBody>
      </p:sp>
      <p:cxnSp>
        <p:nvCxnSpPr>
          <p:cNvPr id="370" name="Google Shape;370;p76"/>
          <p:cNvCxnSpPr/>
          <p:nvPr/>
        </p:nvCxnSpPr>
        <p:spPr>
          <a:xfrm>
            <a:off x="5246075" y="2142900"/>
            <a:ext cx="14700" cy="10551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pic>
        <p:nvPicPr>
          <p:cNvPr id="371" name="Google Shape;371;p76"/>
          <p:cNvPicPr preferRelativeResize="0"/>
          <p:nvPr/>
        </p:nvPicPr>
        <p:blipFill rotWithShape="1">
          <a:blip r:embed="rId3">
            <a:alphaModFix/>
          </a:blip>
          <a:srcRect b="0" l="8033" r="8024" t="0"/>
          <a:stretch/>
        </p:blipFill>
        <p:spPr>
          <a:xfrm>
            <a:off x="-382725" y="-236700"/>
            <a:ext cx="4714800" cy="5616900"/>
          </a:xfrm>
          <a:prstGeom prst="flowChartDelay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77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 beneficiaries</a:t>
            </a:r>
            <a:endParaRPr/>
          </a:p>
        </p:txBody>
      </p:sp>
      <p:cxnSp>
        <p:nvCxnSpPr>
          <p:cNvPr id="377" name="Google Shape;377;p77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grpSp>
        <p:nvGrpSpPr>
          <p:cNvPr id="378" name="Google Shape;378;p77"/>
          <p:cNvGrpSpPr/>
          <p:nvPr/>
        </p:nvGrpSpPr>
        <p:grpSpPr>
          <a:xfrm rot="2700243">
            <a:off x="5011583" y="608297"/>
            <a:ext cx="2909926" cy="2911979"/>
            <a:chOff x="2273746" y="1258050"/>
            <a:chExt cx="2909749" cy="2911801"/>
          </a:xfrm>
        </p:grpSpPr>
        <p:sp>
          <p:nvSpPr>
            <p:cNvPr id="379" name="Google Shape;379;p77"/>
            <p:cNvSpPr/>
            <p:nvPr/>
          </p:nvSpPr>
          <p:spPr>
            <a:xfrm rot="2700000">
              <a:off x="3266383" y="1011412"/>
              <a:ext cx="561726" cy="3040276"/>
            </a:xfrm>
            <a:prstGeom prst="roundRect">
              <a:avLst>
                <a:gd fmla="val 50000" name="adj"/>
              </a:avLst>
            </a:prstGeom>
            <a:solidFill>
              <a:srgbClr val="1B786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77"/>
            <p:cNvSpPr/>
            <p:nvPr/>
          </p:nvSpPr>
          <p:spPr>
            <a:xfrm rot="-2700000">
              <a:off x="2490781" y="3205359"/>
              <a:ext cx="374201" cy="374201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200">
                <a:solidFill>
                  <a:srgbClr val="1B786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81" name="Google Shape;381;p77"/>
            <p:cNvSpPr txBox="1"/>
            <p:nvPr/>
          </p:nvSpPr>
          <p:spPr>
            <a:xfrm rot="-2700000">
              <a:off x="2473968" y="2237954"/>
              <a:ext cx="2341513" cy="393293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2226">
                  <a:alpha val="50000"/>
                </a:srgbClr>
              </a:outerShdw>
            </a:effectLst>
          </p:spPr>
          <p:txBody>
            <a:bodyPr anchorCtr="0" anchor="ctr" bIns="0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30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E</a:t>
              </a:r>
              <a:r>
                <a:rPr b="1" lang="en" sz="13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nvironment</a:t>
              </a:r>
              <a:endParaRPr b="1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82" name="Google Shape;382;p77"/>
            <p:cNvSpPr txBox="1"/>
            <p:nvPr/>
          </p:nvSpPr>
          <p:spPr>
            <a:xfrm rot="-2700000">
              <a:off x="2410505" y="2662441"/>
              <a:ext cx="3038579" cy="5074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t/>
              </a:r>
              <a:endParaRPr sz="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pic>
        <p:nvPicPr>
          <p:cNvPr id="383" name="Google Shape;383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4975" y="1497050"/>
            <a:ext cx="656400" cy="65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p77"/>
          <p:cNvSpPr txBox="1"/>
          <p:nvPr/>
        </p:nvSpPr>
        <p:spPr>
          <a:xfrm rot="333">
            <a:off x="4920055" y="2071950"/>
            <a:ext cx="3093000" cy="13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●"/>
            </a:pPr>
            <a:r>
              <a:rPr lang="en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Reduction in food waste contributes to environmental sustainability.</a:t>
            </a:r>
            <a:endParaRPr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385" name="Google Shape;385;p77"/>
          <p:cNvGrpSpPr/>
          <p:nvPr/>
        </p:nvGrpSpPr>
        <p:grpSpPr>
          <a:xfrm rot="2700243">
            <a:off x="543651" y="904133"/>
            <a:ext cx="4365467" cy="4365295"/>
            <a:chOff x="363524" y="1258050"/>
            <a:chExt cx="4365200" cy="4365028"/>
          </a:xfrm>
        </p:grpSpPr>
        <p:sp>
          <p:nvSpPr>
            <p:cNvPr id="386" name="Google Shape;386;p77"/>
            <p:cNvSpPr/>
            <p:nvPr/>
          </p:nvSpPr>
          <p:spPr>
            <a:xfrm rot="2700000">
              <a:off x="1356161" y="1011412"/>
              <a:ext cx="561726" cy="3040276"/>
            </a:xfrm>
            <a:prstGeom prst="roundRect">
              <a:avLst>
                <a:gd fmla="val 50000" name="adj"/>
              </a:avLst>
            </a:prstGeom>
            <a:solidFill>
              <a:srgbClr val="155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77"/>
            <p:cNvSpPr/>
            <p:nvPr/>
          </p:nvSpPr>
          <p:spPr>
            <a:xfrm rot="-2700000">
              <a:off x="580559" y="3205359"/>
              <a:ext cx="374201" cy="374201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155B55"/>
                  </a:solidFill>
                  <a:latin typeface="Roboto"/>
                  <a:ea typeface="Roboto"/>
                  <a:cs typeface="Roboto"/>
                  <a:sym typeface="Roboto"/>
                </a:rPr>
                <a:t>1</a:t>
              </a:r>
              <a:endParaRPr b="1" sz="1200">
                <a:solidFill>
                  <a:srgbClr val="155B5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88" name="Google Shape;388;p77"/>
            <p:cNvSpPr txBox="1"/>
            <p:nvPr/>
          </p:nvSpPr>
          <p:spPr>
            <a:xfrm rot="-2700000">
              <a:off x="566852" y="2239754"/>
              <a:ext cx="2336422" cy="393293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2226">
                  <a:alpha val="50000"/>
                </a:srgbClr>
              </a:outerShdw>
            </a:effectLst>
          </p:spPr>
          <p:txBody>
            <a:bodyPr anchorCtr="0" anchor="ctr" bIns="0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3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Household member and Grocery Shopper</a:t>
              </a:r>
              <a:endParaRPr b="1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89" name="Google Shape;389;p77"/>
            <p:cNvSpPr txBox="1"/>
            <p:nvPr/>
          </p:nvSpPr>
          <p:spPr>
            <a:xfrm rot="-2700000">
              <a:off x="1185482" y="2348819"/>
              <a:ext cx="3092885" cy="255491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just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-311150" lvl="0" marL="457200" rtl="0" algn="just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300"/>
                <a:buFont typeface="Montserrat"/>
                <a:buChar char="●"/>
              </a:pPr>
              <a:r>
                <a:rPr lang="en" sz="130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Improved organization and awareness of available food supplies.</a:t>
              </a:r>
              <a:endParaRPr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-311150" lvl="0" marL="457200" rtl="0" algn="just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300"/>
                <a:buFont typeface="Montserrat"/>
                <a:buChar char="●"/>
              </a:pPr>
              <a:r>
                <a:rPr lang="en" sz="130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Streamlined shopping experience with a more accurate and personalized shopping list.</a:t>
              </a:r>
              <a:endParaRPr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0" lvl="0" marL="0" rtl="0" algn="just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pic>
        <p:nvPicPr>
          <p:cNvPr id="390" name="Google Shape;390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38625" y="1640890"/>
            <a:ext cx="328599" cy="30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78"/>
          <p:cNvSpPr txBox="1"/>
          <p:nvPr>
            <p:ph type="title"/>
          </p:nvPr>
        </p:nvSpPr>
        <p:spPr>
          <a:xfrm>
            <a:off x="5337175" y="1945500"/>
            <a:ext cx="2837400" cy="125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Technological solution</a:t>
            </a:r>
            <a:endParaRPr sz="2800"/>
          </a:p>
        </p:txBody>
      </p:sp>
      <p:cxnSp>
        <p:nvCxnSpPr>
          <p:cNvPr id="396" name="Google Shape;396;p78"/>
          <p:cNvCxnSpPr/>
          <p:nvPr/>
        </p:nvCxnSpPr>
        <p:spPr>
          <a:xfrm>
            <a:off x="5246075" y="2142900"/>
            <a:ext cx="14700" cy="10551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pic>
        <p:nvPicPr>
          <p:cNvPr id="397" name="Google Shape;397;p78"/>
          <p:cNvPicPr preferRelativeResize="0"/>
          <p:nvPr/>
        </p:nvPicPr>
        <p:blipFill rotWithShape="1">
          <a:blip r:embed="rId3">
            <a:alphaModFix/>
          </a:blip>
          <a:srcRect b="0" l="21998" r="21998" t="0"/>
          <a:stretch/>
        </p:blipFill>
        <p:spPr>
          <a:xfrm>
            <a:off x="-382725" y="-236700"/>
            <a:ext cx="4714800" cy="5616900"/>
          </a:xfrm>
          <a:prstGeom prst="flowChartDelay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79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Technological solution</a:t>
            </a:r>
            <a:endParaRPr/>
          </a:p>
        </p:txBody>
      </p:sp>
      <p:cxnSp>
        <p:nvCxnSpPr>
          <p:cNvPr id="403" name="Google Shape;403;p79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sp>
        <p:nvSpPr>
          <p:cNvPr id="404" name="Google Shape;404;p79"/>
          <p:cNvSpPr txBox="1"/>
          <p:nvPr>
            <p:ph idx="1" type="body"/>
          </p:nvPr>
        </p:nvSpPr>
        <p:spPr>
          <a:xfrm>
            <a:off x="935413" y="1386425"/>
            <a:ext cx="4553700" cy="30225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</a:pPr>
            <a:r>
              <a:rPr lang="en" sz="1300"/>
              <a:t>Hardware:</a:t>
            </a:r>
            <a:r>
              <a:rPr lang="en" sz="1300"/>
              <a:t> determines which products and respective quantities are in stock.</a:t>
            </a:r>
            <a:endParaRPr sz="1300"/>
          </a:p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</a:pPr>
            <a:r>
              <a:rPr lang="en" sz="1300"/>
              <a:t>Cloud Server (Database): Receives and stores every product information.</a:t>
            </a:r>
            <a:endParaRPr sz="1300"/>
          </a:p>
          <a:p>
            <a:pPr indent="-317500" lvl="0" marL="457200" marR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</a:pPr>
            <a:r>
              <a:rPr lang="en" sz="1300"/>
              <a:t>Mobile App: user’s interface.</a:t>
            </a:r>
            <a:endParaRPr sz="1300"/>
          </a:p>
          <a:p>
            <a:pPr indent="-317500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○"/>
            </a:pPr>
            <a:r>
              <a:rPr lang="en" sz="1300"/>
              <a:t>Displays stock items and their quantities.</a:t>
            </a:r>
            <a:endParaRPr sz="1300"/>
          </a:p>
          <a:p>
            <a:pPr indent="-317500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○"/>
            </a:pPr>
            <a:r>
              <a:rPr lang="en" sz="1300"/>
              <a:t>Warns of low quantity of a certain item.</a:t>
            </a:r>
            <a:endParaRPr sz="1300"/>
          </a:p>
          <a:p>
            <a:pPr indent="-317500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○"/>
            </a:pPr>
            <a:r>
              <a:rPr lang="en" sz="1300"/>
              <a:t>Automatic Shopping List.</a:t>
            </a:r>
            <a:endParaRPr sz="1300"/>
          </a:p>
          <a:p>
            <a:pPr indent="-317500" lvl="1" marL="914400" rtl="0" algn="l">
              <a:lnSpc>
                <a:spcPct val="100000"/>
              </a:lnSpc>
              <a:spcBef>
                <a:spcPts val="1500"/>
              </a:spcBef>
              <a:spcAft>
                <a:spcPts val="1000"/>
              </a:spcAft>
              <a:buClr>
                <a:schemeClr val="accent2"/>
              </a:buClr>
              <a:buSzPts val="1400"/>
              <a:buChar char="○"/>
            </a:pPr>
            <a:r>
              <a:rPr lang="en" sz="1300"/>
              <a:t>Average used food per meal.</a:t>
            </a:r>
            <a:endParaRPr sz="1300"/>
          </a:p>
        </p:txBody>
      </p:sp>
      <p:pic>
        <p:nvPicPr>
          <p:cNvPr id="405" name="Google Shape;405;p79"/>
          <p:cNvPicPr preferRelativeResize="0"/>
          <p:nvPr/>
        </p:nvPicPr>
        <p:blipFill rotWithShape="1">
          <a:blip r:embed="rId3">
            <a:alphaModFix/>
          </a:blip>
          <a:srcRect b="3292" l="6708" r="3725" t="5996"/>
          <a:stretch/>
        </p:blipFill>
        <p:spPr>
          <a:xfrm>
            <a:off x="5489113" y="1421250"/>
            <a:ext cx="2719475" cy="29528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uturistic Background by Slidesgo">
  <a:themeElements>
    <a:clrScheme name="Simple Light">
      <a:dk1>
        <a:srgbClr val="3EDDDD"/>
      </a:dk1>
      <a:lt1>
        <a:srgbClr val="FFFFFF"/>
      </a:lt1>
      <a:dk2>
        <a:srgbClr val="C6FCFF"/>
      </a:dk2>
      <a:lt2>
        <a:srgbClr val="6BECF3"/>
      </a:lt2>
      <a:accent1>
        <a:srgbClr val="22DEEE"/>
      </a:accent1>
      <a:accent2>
        <a:srgbClr val="C6FCFF"/>
      </a:accent2>
      <a:accent3>
        <a:srgbClr val="81EBEB"/>
      </a:accent3>
      <a:accent4>
        <a:srgbClr val="038B99"/>
      </a:accent4>
      <a:accent5>
        <a:srgbClr val="40B6B6"/>
      </a:accent5>
      <a:accent6>
        <a:srgbClr val="002226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Futuristic Background by Slidesgo">
  <a:themeElements>
    <a:clrScheme name="Simple Light">
      <a:dk1>
        <a:srgbClr val="3EDDDD"/>
      </a:dk1>
      <a:lt1>
        <a:srgbClr val="FFFFFF"/>
      </a:lt1>
      <a:dk2>
        <a:srgbClr val="C6FCFF"/>
      </a:dk2>
      <a:lt2>
        <a:srgbClr val="6BECF3"/>
      </a:lt2>
      <a:accent1>
        <a:srgbClr val="22DEEE"/>
      </a:accent1>
      <a:accent2>
        <a:srgbClr val="C6FCFF"/>
      </a:accent2>
      <a:accent3>
        <a:srgbClr val="81EBEB"/>
      </a:accent3>
      <a:accent4>
        <a:srgbClr val="038B99"/>
      </a:accent4>
      <a:accent5>
        <a:srgbClr val="40B6B6"/>
      </a:accent5>
      <a:accent6>
        <a:srgbClr val="002226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